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4" r:id="rId9"/>
    <p:sldId id="266" r:id="rId10"/>
    <p:sldId id="267" r:id="rId11"/>
    <p:sldId id="268" r:id="rId12"/>
    <p:sldId id="269" r:id="rId13"/>
    <p:sldId id="270" r:id="rId14"/>
    <p:sldId id="276" r:id="rId15"/>
    <p:sldId id="277" r:id="rId16"/>
    <p:sldId id="278" r:id="rId17"/>
    <p:sldId id="280" r:id="rId18"/>
    <p:sldId id="281" r:id="rId19"/>
    <p:sldId id="282" r:id="rId20"/>
    <p:sldId id="283" r:id="rId21"/>
    <p:sldId id="284" r:id="rId22"/>
    <p:sldId id="285" r:id="rId23"/>
    <p:sldId id="271" r:id="rId24"/>
    <p:sldId id="272" r:id="rId25"/>
    <p:sldId id="273" r:id="rId26"/>
    <p:sldId id="274" r:id="rId27"/>
    <p:sldId id="275" r:id="rId28"/>
    <p:sldId id="286" r:id="rId29"/>
    <p:sldId id="287" r:id="rId30"/>
    <p:sldId id="288"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3B3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4696"/>
  </p:normalViewPr>
  <p:slideViewPr>
    <p:cSldViewPr snapToGrid="0" snapToObjects="1">
      <p:cViewPr varScale="1">
        <p:scale>
          <a:sx n="82" d="100"/>
          <a:sy n="82" d="100"/>
        </p:scale>
        <p:origin x="200"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8834F4-E9A5-0242-A058-D861F5488CCA}" type="doc">
      <dgm:prSet loTypeId="urn:microsoft.com/office/officeart/2005/8/layout/hList1" loCatId="" qsTypeId="urn:microsoft.com/office/officeart/2005/8/quickstyle/simple2" qsCatId="simple" csTypeId="urn:microsoft.com/office/officeart/2005/8/colors/colorful5" csCatId="colorful" phldr="1"/>
      <dgm:spPr/>
      <dgm:t>
        <a:bodyPr/>
        <a:lstStyle/>
        <a:p>
          <a:endParaRPr lang="en-US"/>
        </a:p>
      </dgm:t>
    </dgm:pt>
    <dgm:pt modelId="{9BD4B084-827E-DB48-A4F1-A5FED1F633BD}">
      <dgm:prSet phldrT="[Text]" custT="1"/>
      <dgm:spPr>
        <a:solidFill>
          <a:schemeClr val="accent1"/>
        </a:solidFill>
        <a:ln>
          <a:solidFill>
            <a:schemeClr val="accent5">
              <a:hueOff val="0"/>
              <a:satOff val="0"/>
              <a:lumOff val="0"/>
            </a:schemeClr>
          </a:solidFill>
        </a:ln>
      </dgm:spPr>
      <dgm:t>
        <a:bodyPr/>
        <a:lstStyle/>
        <a:p>
          <a:r>
            <a:rPr lang="en-US" sz="2300" dirty="0"/>
            <a:t>Load and Clean Data</a:t>
          </a:r>
        </a:p>
      </dgm:t>
    </dgm:pt>
    <dgm:pt modelId="{0C354A3D-CF94-A440-BF34-6DE8D2F2E36E}" type="parTrans" cxnId="{A1A18E06-245B-8F45-93E6-E92B3D00E058}">
      <dgm:prSet/>
      <dgm:spPr/>
      <dgm:t>
        <a:bodyPr/>
        <a:lstStyle/>
        <a:p>
          <a:endParaRPr lang="en-US"/>
        </a:p>
      </dgm:t>
    </dgm:pt>
    <dgm:pt modelId="{39471ECE-D199-6944-9DB7-1E7143FE5673}" type="sibTrans" cxnId="{A1A18E06-245B-8F45-93E6-E92B3D00E058}">
      <dgm:prSet/>
      <dgm:spPr/>
      <dgm:t>
        <a:bodyPr/>
        <a:lstStyle/>
        <a:p>
          <a:endParaRPr lang="en-US"/>
        </a:p>
      </dgm:t>
    </dgm:pt>
    <dgm:pt modelId="{B54DAA33-CACC-DB46-8655-3594CB61D623}">
      <dgm:prSet phldrT="[Text]"/>
      <dgm:spPr>
        <a:solidFill>
          <a:schemeClr val="tx2">
            <a:lumMod val="20000"/>
            <a:lumOff val="80000"/>
            <a:alpha val="90000"/>
          </a:schemeClr>
        </a:solidFill>
      </dgm:spPr>
      <dgm:t>
        <a:bodyPr/>
        <a:lstStyle/>
        <a:p>
          <a:r>
            <a:rPr lang="en-US" dirty="0"/>
            <a:t>Text Preprocessing</a:t>
          </a:r>
        </a:p>
      </dgm:t>
    </dgm:pt>
    <dgm:pt modelId="{F37DD8E2-AA15-714B-AFC4-09CD574D97BD}" type="parTrans" cxnId="{F6817D27-907B-AF43-B8AA-6C19F6E56ACE}">
      <dgm:prSet/>
      <dgm:spPr/>
      <dgm:t>
        <a:bodyPr/>
        <a:lstStyle/>
        <a:p>
          <a:endParaRPr lang="en-US"/>
        </a:p>
      </dgm:t>
    </dgm:pt>
    <dgm:pt modelId="{772D5872-6773-6E42-A6DE-74348B8A43CB}" type="sibTrans" cxnId="{F6817D27-907B-AF43-B8AA-6C19F6E56ACE}">
      <dgm:prSet/>
      <dgm:spPr/>
      <dgm:t>
        <a:bodyPr/>
        <a:lstStyle/>
        <a:p>
          <a:endParaRPr lang="en-US"/>
        </a:p>
      </dgm:t>
    </dgm:pt>
    <dgm:pt modelId="{6A011090-4406-AA4A-BB04-4875103D39B6}">
      <dgm:prSet phldrT="[Text]"/>
      <dgm:spPr>
        <a:solidFill>
          <a:schemeClr val="tx2">
            <a:lumMod val="20000"/>
            <a:lumOff val="80000"/>
            <a:alpha val="90000"/>
          </a:schemeClr>
        </a:solidFill>
      </dgm:spPr>
      <dgm:t>
        <a:bodyPr/>
        <a:lstStyle/>
        <a:p>
          <a:r>
            <a:rPr lang="en-US" dirty="0"/>
            <a:t>Tokenization</a:t>
          </a:r>
        </a:p>
      </dgm:t>
    </dgm:pt>
    <dgm:pt modelId="{1A89CB77-2CFD-A144-B689-0D42CE795BF1}" type="parTrans" cxnId="{76B8A409-1291-734C-9CBA-BB17A32DF12D}">
      <dgm:prSet/>
      <dgm:spPr/>
      <dgm:t>
        <a:bodyPr/>
        <a:lstStyle/>
        <a:p>
          <a:endParaRPr lang="en-US"/>
        </a:p>
      </dgm:t>
    </dgm:pt>
    <dgm:pt modelId="{322E91CA-843A-5940-A2AE-2EE39C6FC8F0}" type="sibTrans" cxnId="{76B8A409-1291-734C-9CBA-BB17A32DF12D}">
      <dgm:prSet/>
      <dgm:spPr/>
      <dgm:t>
        <a:bodyPr/>
        <a:lstStyle/>
        <a:p>
          <a:endParaRPr lang="en-US"/>
        </a:p>
      </dgm:t>
    </dgm:pt>
    <dgm:pt modelId="{68EFDEFA-40B4-F342-B663-1E64EE17F125}">
      <dgm:prSet phldrT="[Text]" custT="1"/>
      <dgm:spPr>
        <a:solidFill>
          <a:schemeClr val="accent1"/>
        </a:solidFill>
        <a:ln>
          <a:solidFill>
            <a:schemeClr val="accent5">
              <a:hueOff val="0"/>
              <a:satOff val="0"/>
              <a:lumOff val="0"/>
            </a:schemeClr>
          </a:solidFill>
        </a:ln>
      </dgm:spPr>
      <dgm:t>
        <a:bodyPr/>
        <a:lstStyle/>
        <a:p>
          <a:r>
            <a:rPr lang="en-US" sz="2200" dirty="0"/>
            <a:t>Exploratory Data Analysis</a:t>
          </a:r>
        </a:p>
      </dgm:t>
    </dgm:pt>
    <dgm:pt modelId="{7531854E-8C5B-0740-ADDC-D3D8168FD331}" type="parTrans" cxnId="{340D4F2A-E6BB-D34F-B998-F6878CB9D5B7}">
      <dgm:prSet/>
      <dgm:spPr/>
      <dgm:t>
        <a:bodyPr/>
        <a:lstStyle/>
        <a:p>
          <a:endParaRPr lang="en-US"/>
        </a:p>
      </dgm:t>
    </dgm:pt>
    <dgm:pt modelId="{5A46E475-FF99-264A-B576-DEDB152A96CB}" type="sibTrans" cxnId="{340D4F2A-E6BB-D34F-B998-F6878CB9D5B7}">
      <dgm:prSet/>
      <dgm:spPr/>
      <dgm:t>
        <a:bodyPr/>
        <a:lstStyle/>
        <a:p>
          <a:endParaRPr lang="en-US"/>
        </a:p>
      </dgm:t>
    </dgm:pt>
    <dgm:pt modelId="{2A5CB54A-3977-2441-9EEF-814BFCB3E19A}">
      <dgm:prSet phldrT="[Text]"/>
      <dgm:spPr>
        <a:solidFill>
          <a:schemeClr val="tx2">
            <a:lumMod val="20000"/>
            <a:lumOff val="80000"/>
            <a:alpha val="90000"/>
          </a:schemeClr>
        </a:solidFill>
      </dgm:spPr>
      <dgm:t>
        <a:bodyPr/>
        <a:lstStyle/>
        <a:p>
          <a:r>
            <a:rPr lang="en-US" dirty="0"/>
            <a:t>Topic Modeling</a:t>
          </a:r>
        </a:p>
      </dgm:t>
    </dgm:pt>
    <dgm:pt modelId="{E13B2813-9C5C-0443-9F50-E816B9101E02}" type="parTrans" cxnId="{30145802-7C58-0A4B-A70B-F100C54EFCB4}">
      <dgm:prSet/>
      <dgm:spPr/>
      <dgm:t>
        <a:bodyPr/>
        <a:lstStyle/>
        <a:p>
          <a:endParaRPr lang="en-US"/>
        </a:p>
      </dgm:t>
    </dgm:pt>
    <dgm:pt modelId="{A6F6EDBF-4E29-6A48-9D55-E2686FF5FE46}" type="sibTrans" cxnId="{30145802-7C58-0A4B-A70B-F100C54EFCB4}">
      <dgm:prSet/>
      <dgm:spPr/>
      <dgm:t>
        <a:bodyPr/>
        <a:lstStyle/>
        <a:p>
          <a:endParaRPr lang="en-US"/>
        </a:p>
      </dgm:t>
    </dgm:pt>
    <dgm:pt modelId="{BA59313C-59A2-D94E-9331-0EFEA00430C0}">
      <dgm:prSet phldrT="[Text]"/>
      <dgm:spPr>
        <a:solidFill>
          <a:schemeClr val="tx2">
            <a:lumMod val="20000"/>
            <a:lumOff val="80000"/>
            <a:alpha val="90000"/>
          </a:schemeClr>
        </a:solidFill>
      </dgm:spPr>
      <dgm:t>
        <a:bodyPr/>
        <a:lstStyle/>
        <a:p>
          <a:r>
            <a:rPr lang="en-US" dirty="0"/>
            <a:t>Cluster Analysis</a:t>
          </a:r>
        </a:p>
      </dgm:t>
    </dgm:pt>
    <dgm:pt modelId="{61385885-1EF2-3542-91C2-B80E4AD05147}" type="parTrans" cxnId="{FD7E4A8F-BA50-5244-83C9-B7E2C9EE5BE6}">
      <dgm:prSet/>
      <dgm:spPr/>
      <dgm:t>
        <a:bodyPr/>
        <a:lstStyle/>
        <a:p>
          <a:endParaRPr lang="en-US"/>
        </a:p>
      </dgm:t>
    </dgm:pt>
    <dgm:pt modelId="{44972ECF-A6F9-2C44-BA21-BE25A92B5025}" type="sibTrans" cxnId="{FD7E4A8F-BA50-5244-83C9-B7E2C9EE5BE6}">
      <dgm:prSet/>
      <dgm:spPr/>
      <dgm:t>
        <a:bodyPr/>
        <a:lstStyle/>
        <a:p>
          <a:endParaRPr lang="en-US"/>
        </a:p>
      </dgm:t>
    </dgm:pt>
    <dgm:pt modelId="{2B38D40C-D7CA-A94A-9853-8C12D2B94E4D}">
      <dgm:prSet phldrT="[Text]" custT="1"/>
      <dgm:spPr>
        <a:solidFill>
          <a:schemeClr val="accent1"/>
        </a:solidFill>
        <a:ln>
          <a:solidFill>
            <a:schemeClr val="accent5">
              <a:hueOff val="0"/>
              <a:satOff val="0"/>
              <a:lumOff val="0"/>
            </a:schemeClr>
          </a:solidFill>
        </a:ln>
      </dgm:spPr>
      <dgm:t>
        <a:bodyPr/>
        <a:lstStyle/>
        <a:p>
          <a:r>
            <a:rPr lang="en-US" sz="2300" dirty="0"/>
            <a:t>Process Data</a:t>
          </a:r>
        </a:p>
      </dgm:t>
    </dgm:pt>
    <dgm:pt modelId="{1A002009-B99B-B04E-8778-FD81C905984A}" type="parTrans" cxnId="{D353706D-3D40-7149-A622-765552407E4B}">
      <dgm:prSet/>
      <dgm:spPr/>
      <dgm:t>
        <a:bodyPr/>
        <a:lstStyle/>
        <a:p>
          <a:endParaRPr lang="en-US"/>
        </a:p>
      </dgm:t>
    </dgm:pt>
    <dgm:pt modelId="{AAE2F885-7DF6-D449-A237-CEF288556327}" type="sibTrans" cxnId="{D353706D-3D40-7149-A622-765552407E4B}">
      <dgm:prSet/>
      <dgm:spPr/>
      <dgm:t>
        <a:bodyPr/>
        <a:lstStyle/>
        <a:p>
          <a:endParaRPr lang="en-US"/>
        </a:p>
      </dgm:t>
    </dgm:pt>
    <dgm:pt modelId="{7545BA9F-E527-3048-907E-21B82D179288}">
      <dgm:prSet phldrT="[Text]"/>
      <dgm:spPr>
        <a:solidFill>
          <a:schemeClr val="tx2">
            <a:lumMod val="20000"/>
            <a:lumOff val="80000"/>
            <a:alpha val="90000"/>
          </a:schemeClr>
        </a:solidFill>
      </dgm:spPr>
      <dgm:t>
        <a:bodyPr/>
        <a:lstStyle/>
        <a:p>
          <a:r>
            <a:rPr lang="en-US" dirty="0"/>
            <a:t>Bag of Words Model             </a:t>
          </a:r>
        </a:p>
      </dgm:t>
    </dgm:pt>
    <dgm:pt modelId="{834D5877-1E3C-8741-BB65-53DCACD474EF}" type="parTrans" cxnId="{2DEC34E1-126F-C94A-8BBE-508ECB1CCCE1}">
      <dgm:prSet/>
      <dgm:spPr/>
      <dgm:t>
        <a:bodyPr/>
        <a:lstStyle/>
        <a:p>
          <a:endParaRPr lang="en-US"/>
        </a:p>
      </dgm:t>
    </dgm:pt>
    <dgm:pt modelId="{9C4D160E-335B-714E-BA33-991381F0284C}" type="sibTrans" cxnId="{2DEC34E1-126F-C94A-8BBE-508ECB1CCCE1}">
      <dgm:prSet/>
      <dgm:spPr/>
      <dgm:t>
        <a:bodyPr/>
        <a:lstStyle/>
        <a:p>
          <a:endParaRPr lang="en-US"/>
        </a:p>
      </dgm:t>
    </dgm:pt>
    <dgm:pt modelId="{BE200ABD-C3A3-D34D-9D88-509FCFE91195}">
      <dgm:prSet phldrT="[Text]"/>
      <dgm:spPr>
        <a:solidFill>
          <a:schemeClr val="tx2">
            <a:lumMod val="20000"/>
            <a:lumOff val="80000"/>
            <a:alpha val="90000"/>
          </a:schemeClr>
        </a:solidFill>
      </dgm:spPr>
      <dgm:t>
        <a:bodyPr/>
        <a:lstStyle/>
        <a:p>
          <a:r>
            <a:rPr lang="en-US" dirty="0"/>
            <a:t>Dimensionality Reduction</a:t>
          </a:r>
        </a:p>
      </dgm:t>
    </dgm:pt>
    <dgm:pt modelId="{1BF88467-9830-7443-B2A4-E43C4EFFAEC8}" type="parTrans" cxnId="{7F0017DD-24EF-1345-83A1-ADE9D317B8F1}">
      <dgm:prSet/>
      <dgm:spPr/>
      <dgm:t>
        <a:bodyPr/>
        <a:lstStyle/>
        <a:p>
          <a:endParaRPr lang="en-US"/>
        </a:p>
      </dgm:t>
    </dgm:pt>
    <dgm:pt modelId="{D33DD064-A40D-1A41-9FE8-158BA0E62F4E}" type="sibTrans" cxnId="{7F0017DD-24EF-1345-83A1-ADE9D317B8F1}">
      <dgm:prSet/>
      <dgm:spPr/>
      <dgm:t>
        <a:bodyPr/>
        <a:lstStyle/>
        <a:p>
          <a:endParaRPr lang="en-US"/>
        </a:p>
      </dgm:t>
    </dgm:pt>
    <dgm:pt modelId="{F58461BE-CC43-3A43-BE9F-162D93389F0B}">
      <dgm:prSet custT="1"/>
      <dgm:spPr>
        <a:solidFill>
          <a:schemeClr val="accent1"/>
        </a:solidFill>
        <a:ln>
          <a:solidFill>
            <a:schemeClr val="accent5">
              <a:hueOff val="0"/>
              <a:satOff val="0"/>
              <a:lumOff val="0"/>
            </a:schemeClr>
          </a:solidFill>
        </a:ln>
      </dgm:spPr>
      <dgm:t>
        <a:bodyPr/>
        <a:lstStyle/>
        <a:p>
          <a:r>
            <a:rPr lang="en-US" sz="2300" dirty="0"/>
            <a:t>Build Models</a:t>
          </a:r>
        </a:p>
      </dgm:t>
    </dgm:pt>
    <dgm:pt modelId="{910058C6-3FD9-D24A-9854-D3C5A63D34E0}" type="parTrans" cxnId="{4672A566-8753-5E41-A971-F4101883C04E}">
      <dgm:prSet/>
      <dgm:spPr/>
      <dgm:t>
        <a:bodyPr/>
        <a:lstStyle/>
        <a:p>
          <a:endParaRPr lang="en-US"/>
        </a:p>
      </dgm:t>
    </dgm:pt>
    <dgm:pt modelId="{D983F0E4-493C-E84F-9341-D20942996658}" type="sibTrans" cxnId="{4672A566-8753-5E41-A971-F4101883C04E}">
      <dgm:prSet/>
      <dgm:spPr/>
      <dgm:t>
        <a:bodyPr/>
        <a:lstStyle/>
        <a:p>
          <a:endParaRPr lang="en-US"/>
        </a:p>
      </dgm:t>
    </dgm:pt>
    <dgm:pt modelId="{D4961255-1CF4-3243-A203-4124AD53DC5F}">
      <dgm:prSet/>
      <dgm:spPr>
        <a:solidFill>
          <a:schemeClr val="tx2">
            <a:lumMod val="20000"/>
            <a:lumOff val="80000"/>
            <a:alpha val="90000"/>
          </a:schemeClr>
        </a:solidFill>
      </dgm:spPr>
      <dgm:t>
        <a:bodyPr/>
        <a:lstStyle/>
        <a:p>
          <a:r>
            <a:rPr lang="en-US" dirty="0"/>
            <a:t>Binary Classification</a:t>
          </a:r>
        </a:p>
      </dgm:t>
    </dgm:pt>
    <dgm:pt modelId="{C1FF6416-0760-7A4B-9E77-5FFAC43152C4}" type="parTrans" cxnId="{859B8A67-CD8E-214B-B8CC-E5A322912171}">
      <dgm:prSet/>
      <dgm:spPr/>
      <dgm:t>
        <a:bodyPr/>
        <a:lstStyle/>
        <a:p>
          <a:endParaRPr lang="en-US"/>
        </a:p>
      </dgm:t>
    </dgm:pt>
    <dgm:pt modelId="{1DC69C81-5366-A74E-A394-DF45083A1968}" type="sibTrans" cxnId="{859B8A67-CD8E-214B-B8CC-E5A322912171}">
      <dgm:prSet/>
      <dgm:spPr/>
      <dgm:t>
        <a:bodyPr/>
        <a:lstStyle/>
        <a:p>
          <a:endParaRPr lang="en-US"/>
        </a:p>
      </dgm:t>
    </dgm:pt>
    <dgm:pt modelId="{7929F4A2-8EF5-DF43-9E66-1E8476D1D953}">
      <dgm:prSet/>
      <dgm:spPr>
        <a:solidFill>
          <a:schemeClr val="tx2">
            <a:lumMod val="20000"/>
            <a:lumOff val="80000"/>
            <a:alpha val="90000"/>
          </a:schemeClr>
        </a:solidFill>
      </dgm:spPr>
      <dgm:t>
        <a:bodyPr/>
        <a:lstStyle/>
        <a:p>
          <a:endParaRPr lang="en-US" dirty="0"/>
        </a:p>
      </dgm:t>
    </dgm:pt>
    <dgm:pt modelId="{679CCE27-6024-594A-AB88-6AC807987CEC}" type="parTrans" cxnId="{8AEC3F3C-92DA-C540-89D4-7D2122607DE6}">
      <dgm:prSet/>
      <dgm:spPr/>
      <dgm:t>
        <a:bodyPr/>
        <a:lstStyle/>
        <a:p>
          <a:endParaRPr lang="en-US"/>
        </a:p>
      </dgm:t>
    </dgm:pt>
    <dgm:pt modelId="{2D4B2062-7AD2-0145-892F-28876D7E6098}" type="sibTrans" cxnId="{8AEC3F3C-92DA-C540-89D4-7D2122607DE6}">
      <dgm:prSet/>
      <dgm:spPr/>
      <dgm:t>
        <a:bodyPr/>
        <a:lstStyle/>
        <a:p>
          <a:endParaRPr lang="en-US"/>
        </a:p>
      </dgm:t>
    </dgm:pt>
    <dgm:pt modelId="{20A738BD-CE11-0942-A4D1-866DC9BF29A7}">
      <dgm:prSet custT="1"/>
      <dgm:spPr>
        <a:solidFill>
          <a:schemeClr val="accent1"/>
        </a:solidFill>
        <a:ln>
          <a:solidFill>
            <a:schemeClr val="accent5">
              <a:hueOff val="0"/>
              <a:satOff val="0"/>
              <a:lumOff val="0"/>
            </a:schemeClr>
          </a:solidFill>
        </a:ln>
      </dgm:spPr>
      <dgm:t>
        <a:bodyPr/>
        <a:lstStyle/>
        <a:p>
          <a:r>
            <a:rPr lang="en-US" sz="2300" dirty="0"/>
            <a:t>Evaluate and Compare</a:t>
          </a:r>
        </a:p>
      </dgm:t>
    </dgm:pt>
    <dgm:pt modelId="{C8208D2E-5B0F-004B-ADA8-F77B76D047E5}" type="parTrans" cxnId="{A3A1B74F-58B6-D643-94D1-69B8BF6997A8}">
      <dgm:prSet/>
      <dgm:spPr/>
      <dgm:t>
        <a:bodyPr/>
        <a:lstStyle/>
        <a:p>
          <a:endParaRPr lang="en-US"/>
        </a:p>
      </dgm:t>
    </dgm:pt>
    <dgm:pt modelId="{0B458D48-3DF0-3E41-B82E-2B3FF017DA07}" type="sibTrans" cxnId="{A3A1B74F-58B6-D643-94D1-69B8BF6997A8}">
      <dgm:prSet/>
      <dgm:spPr/>
      <dgm:t>
        <a:bodyPr/>
        <a:lstStyle/>
        <a:p>
          <a:endParaRPr lang="en-US"/>
        </a:p>
      </dgm:t>
    </dgm:pt>
    <dgm:pt modelId="{E2BCD2D4-FF77-7D44-9B18-3F1B92CC84C8}">
      <dgm:prSet/>
      <dgm:spPr>
        <a:solidFill>
          <a:schemeClr val="tx2">
            <a:lumMod val="20000"/>
            <a:lumOff val="80000"/>
            <a:alpha val="90000"/>
          </a:schemeClr>
        </a:solidFill>
      </dgm:spPr>
      <dgm:t>
        <a:bodyPr/>
        <a:lstStyle/>
        <a:p>
          <a:pPr>
            <a:buFont typeface="Arial" panose="020B0604020202020204" pitchFamily="34" charset="0"/>
            <a:buChar char="•"/>
          </a:pPr>
          <a:r>
            <a:rPr lang="en-US" dirty="0"/>
            <a:t>Model Diagnostics</a:t>
          </a:r>
        </a:p>
      </dgm:t>
    </dgm:pt>
    <dgm:pt modelId="{09A934C5-7010-F845-9A3F-4ECFD4438C56}" type="parTrans" cxnId="{37DA558A-8F3A-994B-BDB5-399B56B0E8CE}">
      <dgm:prSet/>
      <dgm:spPr/>
      <dgm:t>
        <a:bodyPr/>
        <a:lstStyle/>
        <a:p>
          <a:endParaRPr lang="en-US"/>
        </a:p>
      </dgm:t>
    </dgm:pt>
    <dgm:pt modelId="{9F6F7D8A-7343-3741-8631-52EFE9507F53}" type="sibTrans" cxnId="{37DA558A-8F3A-994B-BDB5-399B56B0E8CE}">
      <dgm:prSet/>
      <dgm:spPr/>
      <dgm:t>
        <a:bodyPr/>
        <a:lstStyle/>
        <a:p>
          <a:endParaRPr lang="en-US"/>
        </a:p>
      </dgm:t>
    </dgm:pt>
    <dgm:pt modelId="{40C850F4-DA10-5A48-99CE-C4DB23874695}">
      <dgm:prSet/>
      <dgm:spPr>
        <a:solidFill>
          <a:schemeClr val="tx2">
            <a:lumMod val="20000"/>
            <a:lumOff val="80000"/>
            <a:alpha val="90000"/>
          </a:schemeClr>
        </a:solidFill>
      </dgm:spPr>
      <dgm:t>
        <a:bodyPr/>
        <a:lstStyle/>
        <a:p>
          <a:pPr>
            <a:buFont typeface="Arial" panose="020B0604020202020204" pitchFamily="34" charset="0"/>
            <a:buChar char="•"/>
          </a:pPr>
          <a:endParaRPr lang="en-US" dirty="0"/>
        </a:p>
      </dgm:t>
    </dgm:pt>
    <dgm:pt modelId="{D9ACBD2E-D31B-604D-83FD-C7741A14CF85}" type="parTrans" cxnId="{A0D042E3-8D61-1540-953A-01B002AEBEB2}">
      <dgm:prSet/>
      <dgm:spPr/>
      <dgm:t>
        <a:bodyPr/>
        <a:lstStyle/>
        <a:p>
          <a:endParaRPr lang="en-US"/>
        </a:p>
      </dgm:t>
    </dgm:pt>
    <dgm:pt modelId="{16E7877B-914D-BE45-8924-B88AFFD3C8CA}" type="sibTrans" cxnId="{A0D042E3-8D61-1540-953A-01B002AEBEB2}">
      <dgm:prSet/>
      <dgm:spPr/>
      <dgm:t>
        <a:bodyPr/>
        <a:lstStyle/>
        <a:p>
          <a:endParaRPr lang="en-US"/>
        </a:p>
      </dgm:t>
    </dgm:pt>
    <dgm:pt modelId="{B4971762-5F68-6C4B-8433-1EB876792B44}">
      <dgm:prSet/>
      <dgm:spPr>
        <a:solidFill>
          <a:schemeClr val="tx2">
            <a:lumMod val="20000"/>
            <a:lumOff val="80000"/>
            <a:alpha val="90000"/>
          </a:schemeClr>
        </a:solidFill>
      </dgm:spPr>
      <dgm:t>
        <a:bodyPr/>
        <a:lstStyle/>
        <a:p>
          <a:r>
            <a:rPr lang="en-US" dirty="0"/>
            <a:t>Ensembling</a:t>
          </a:r>
        </a:p>
      </dgm:t>
    </dgm:pt>
    <dgm:pt modelId="{C97B9881-46EE-6F47-90CF-A131246E79E7}" type="parTrans" cxnId="{81C69960-F598-3F4D-BD57-9661D9B6D1DB}">
      <dgm:prSet/>
      <dgm:spPr/>
      <dgm:t>
        <a:bodyPr/>
        <a:lstStyle/>
        <a:p>
          <a:endParaRPr lang="en-US"/>
        </a:p>
      </dgm:t>
    </dgm:pt>
    <dgm:pt modelId="{01E7CA2A-172F-574F-A899-A9C5E1C55716}" type="sibTrans" cxnId="{81C69960-F598-3F4D-BD57-9661D9B6D1DB}">
      <dgm:prSet/>
      <dgm:spPr/>
    </dgm:pt>
    <dgm:pt modelId="{F990977A-E551-8747-9701-1B0C125D3921}">
      <dgm:prSet/>
      <dgm:spPr>
        <a:solidFill>
          <a:schemeClr val="tx2">
            <a:lumMod val="20000"/>
            <a:lumOff val="80000"/>
            <a:alpha val="90000"/>
          </a:schemeClr>
        </a:solidFill>
      </dgm:spPr>
      <dgm:t>
        <a:bodyPr/>
        <a:lstStyle/>
        <a:p>
          <a:pPr>
            <a:buFont typeface="Arial" panose="020B0604020202020204" pitchFamily="34" charset="0"/>
            <a:buChar char="•"/>
          </a:pPr>
          <a:r>
            <a:rPr lang="en-US" dirty="0"/>
            <a:t>Feature Importance</a:t>
          </a:r>
        </a:p>
      </dgm:t>
    </dgm:pt>
    <dgm:pt modelId="{025C6321-2F2E-E24D-B42F-5789A1B00C07}" type="parTrans" cxnId="{8D7F4852-C96F-7043-9212-B09A5109354F}">
      <dgm:prSet/>
      <dgm:spPr/>
      <dgm:t>
        <a:bodyPr/>
        <a:lstStyle/>
        <a:p>
          <a:endParaRPr lang="en-US"/>
        </a:p>
      </dgm:t>
    </dgm:pt>
    <dgm:pt modelId="{E2F569D7-2792-9F4E-B94D-7DE155C97B15}" type="sibTrans" cxnId="{8D7F4852-C96F-7043-9212-B09A5109354F}">
      <dgm:prSet/>
      <dgm:spPr/>
    </dgm:pt>
    <dgm:pt modelId="{6CEFAF15-B2FC-6742-B0C7-2593A7B52A6F}">
      <dgm:prSet phldrT="[Text]"/>
      <dgm:spPr>
        <a:solidFill>
          <a:schemeClr val="tx2">
            <a:lumMod val="20000"/>
            <a:lumOff val="80000"/>
            <a:alpha val="90000"/>
          </a:schemeClr>
        </a:solidFill>
      </dgm:spPr>
      <dgm:t>
        <a:bodyPr/>
        <a:lstStyle/>
        <a:p>
          <a:endParaRPr lang="en-US" dirty="0"/>
        </a:p>
      </dgm:t>
    </dgm:pt>
    <dgm:pt modelId="{56771818-761C-AC4D-AED5-80D48822B30C}" type="parTrans" cxnId="{450E3771-0939-534E-8E21-835357E82071}">
      <dgm:prSet/>
      <dgm:spPr/>
      <dgm:t>
        <a:bodyPr/>
        <a:lstStyle/>
        <a:p>
          <a:endParaRPr lang="en-US"/>
        </a:p>
      </dgm:t>
    </dgm:pt>
    <dgm:pt modelId="{E9F30E05-F2C2-EA48-9379-A8784A3EBEC4}" type="sibTrans" cxnId="{450E3771-0939-534E-8E21-835357E82071}">
      <dgm:prSet/>
      <dgm:spPr/>
      <dgm:t>
        <a:bodyPr/>
        <a:lstStyle/>
        <a:p>
          <a:endParaRPr lang="en-US"/>
        </a:p>
      </dgm:t>
    </dgm:pt>
    <dgm:pt modelId="{507B3B0E-47D6-A748-9069-0FCA6AB5FBED}">
      <dgm:prSet phldrT="[Text]"/>
      <dgm:spPr>
        <a:solidFill>
          <a:schemeClr val="tx2">
            <a:lumMod val="20000"/>
            <a:lumOff val="80000"/>
            <a:alpha val="90000"/>
          </a:schemeClr>
        </a:solidFill>
      </dgm:spPr>
      <dgm:t>
        <a:bodyPr/>
        <a:lstStyle/>
        <a:p>
          <a:endParaRPr lang="en-US" dirty="0"/>
        </a:p>
      </dgm:t>
    </dgm:pt>
    <dgm:pt modelId="{2C9B182E-4BBE-C542-A54C-EFF3B559E952}" type="parTrans" cxnId="{20FEF973-6EA4-A74A-B0C2-3EDF99B049BA}">
      <dgm:prSet/>
      <dgm:spPr/>
      <dgm:t>
        <a:bodyPr/>
        <a:lstStyle/>
        <a:p>
          <a:endParaRPr lang="en-US"/>
        </a:p>
      </dgm:t>
    </dgm:pt>
    <dgm:pt modelId="{F0EEEDE9-D646-5F49-99F6-D2668A098D64}" type="sibTrans" cxnId="{20FEF973-6EA4-A74A-B0C2-3EDF99B049BA}">
      <dgm:prSet/>
      <dgm:spPr/>
      <dgm:t>
        <a:bodyPr/>
        <a:lstStyle/>
        <a:p>
          <a:endParaRPr lang="en-US"/>
        </a:p>
      </dgm:t>
    </dgm:pt>
    <dgm:pt modelId="{E22C9F61-F476-404E-A7EE-68050374975B}">
      <dgm:prSet phldrT="[Text]"/>
      <dgm:spPr>
        <a:solidFill>
          <a:schemeClr val="tx2">
            <a:lumMod val="20000"/>
            <a:lumOff val="80000"/>
            <a:alpha val="90000"/>
          </a:schemeClr>
        </a:solidFill>
      </dgm:spPr>
      <dgm:t>
        <a:bodyPr/>
        <a:lstStyle/>
        <a:p>
          <a:endParaRPr lang="en-US" dirty="0"/>
        </a:p>
      </dgm:t>
    </dgm:pt>
    <dgm:pt modelId="{326EEB07-06A8-9A4E-8AF3-B4A7E2B97387}" type="parTrans" cxnId="{6286F933-EB6A-434D-8EA1-344E9DDE484C}">
      <dgm:prSet/>
      <dgm:spPr/>
      <dgm:t>
        <a:bodyPr/>
        <a:lstStyle/>
        <a:p>
          <a:endParaRPr lang="en-US"/>
        </a:p>
      </dgm:t>
    </dgm:pt>
    <dgm:pt modelId="{57269387-00B3-024D-9D87-14FDDAA902D0}" type="sibTrans" cxnId="{6286F933-EB6A-434D-8EA1-344E9DDE484C}">
      <dgm:prSet/>
      <dgm:spPr/>
      <dgm:t>
        <a:bodyPr/>
        <a:lstStyle/>
        <a:p>
          <a:endParaRPr lang="en-US"/>
        </a:p>
      </dgm:t>
    </dgm:pt>
    <dgm:pt modelId="{64B74845-2261-D74F-A5A8-65F2DC6FFCF6}">
      <dgm:prSet phldrT="[Text]"/>
      <dgm:spPr>
        <a:solidFill>
          <a:schemeClr val="tx2">
            <a:lumMod val="20000"/>
            <a:lumOff val="80000"/>
            <a:alpha val="90000"/>
          </a:schemeClr>
        </a:solidFill>
      </dgm:spPr>
      <dgm:t>
        <a:bodyPr/>
        <a:lstStyle/>
        <a:p>
          <a:endParaRPr lang="en-US" dirty="0"/>
        </a:p>
      </dgm:t>
    </dgm:pt>
    <dgm:pt modelId="{52EA8535-93BE-EF48-9101-A6809281836A}" type="parTrans" cxnId="{024F4283-45A6-7844-A274-404D3A79090F}">
      <dgm:prSet/>
      <dgm:spPr/>
      <dgm:t>
        <a:bodyPr/>
        <a:lstStyle/>
        <a:p>
          <a:endParaRPr lang="en-US"/>
        </a:p>
      </dgm:t>
    </dgm:pt>
    <dgm:pt modelId="{9FBEE064-4E01-5D48-AE97-55F3E53D415D}" type="sibTrans" cxnId="{024F4283-45A6-7844-A274-404D3A79090F}">
      <dgm:prSet/>
      <dgm:spPr/>
      <dgm:t>
        <a:bodyPr/>
        <a:lstStyle/>
        <a:p>
          <a:endParaRPr lang="en-US"/>
        </a:p>
      </dgm:t>
    </dgm:pt>
    <dgm:pt modelId="{C83FE671-504F-544C-859C-25AF0A12E19B}">
      <dgm:prSet phldrT="[Text]"/>
      <dgm:spPr>
        <a:solidFill>
          <a:schemeClr val="tx2">
            <a:lumMod val="20000"/>
            <a:lumOff val="80000"/>
            <a:alpha val="90000"/>
          </a:schemeClr>
        </a:solidFill>
      </dgm:spPr>
      <dgm:t>
        <a:bodyPr/>
        <a:lstStyle/>
        <a:p>
          <a:endParaRPr lang="en-US" dirty="0"/>
        </a:p>
      </dgm:t>
    </dgm:pt>
    <dgm:pt modelId="{B15C3FD0-D251-3447-9AFB-E8E2A6DD7462}" type="parTrans" cxnId="{1D9BEE7A-E4D2-7543-853A-8435FEC035C2}">
      <dgm:prSet/>
      <dgm:spPr/>
      <dgm:t>
        <a:bodyPr/>
        <a:lstStyle/>
        <a:p>
          <a:endParaRPr lang="en-US"/>
        </a:p>
      </dgm:t>
    </dgm:pt>
    <dgm:pt modelId="{565F1D88-E9DE-BD40-AEA2-4457335C2CF0}" type="sibTrans" cxnId="{1D9BEE7A-E4D2-7543-853A-8435FEC035C2}">
      <dgm:prSet/>
      <dgm:spPr/>
      <dgm:t>
        <a:bodyPr/>
        <a:lstStyle/>
        <a:p>
          <a:endParaRPr lang="en-US"/>
        </a:p>
      </dgm:t>
    </dgm:pt>
    <dgm:pt modelId="{4D773C11-90D6-1648-86C9-17B7026D8BB1}">
      <dgm:prSet phldrT="[Text]"/>
      <dgm:spPr>
        <a:solidFill>
          <a:schemeClr val="tx2">
            <a:lumMod val="20000"/>
            <a:lumOff val="80000"/>
            <a:alpha val="90000"/>
          </a:schemeClr>
        </a:solidFill>
      </dgm:spPr>
      <dgm:t>
        <a:bodyPr/>
        <a:lstStyle/>
        <a:p>
          <a:endParaRPr lang="en-US" dirty="0"/>
        </a:p>
      </dgm:t>
    </dgm:pt>
    <dgm:pt modelId="{9E85440E-5440-BF46-881B-09715DD9D6BE}" type="parTrans" cxnId="{6324C55E-24CF-1E48-B551-40B1FF2190EC}">
      <dgm:prSet/>
      <dgm:spPr/>
      <dgm:t>
        <a:bodyPr/>
        <a:lstStyle/>
        <a:p>
          <a:endParaRPr lang="en-US"/>
        </a:p>
      </dgm:t>
    </dgm:pt>
    <dgm:pt modelId="{4D44D837-1832-774D-A802-A810FD00AE29}" type="sibTrans" cxnId="{6324C55E-24CF-1E48-B551-40B1FF2190EC}">
      <dgm:prSet/>
      <dgm:spPr/>
      <dgm:t>
        <a:bodyPr/>
        <a:lstStyle/>
        <a:p>
          <a:endParaRPr lang="en-US"/>
        </a:p>
      </dgm:t>
    </dgm:pt>
    <dgm:pt modelId="{B0EE21F5-1C56-EC46-88DE-76669B9B234D}">
      <dgm:prSet/>
      <dgm:spPr>
        <a:solidFill>
          <a:schemeClr val="tx2">
            <a:lumMod val="20000"/>
            <a:lumOff val="80000"/>
            <a:alpha val="90000"/>
          </a:schemeClr>
        </a:solidFill>
      </dgm:spPr>
      <dgm:t>
        <a:bodyPr/>
        <a:lstStyle/>
        <a:p>
          <a:endParaRPr lang="en-US" dirty="0"/>
        </a:p>
      </dgm:t>
    </dgm:pt>
    <dgm:pt modelId="{8843603A-FF99-CC41-A68F-B6A77B2D6CDD}" type="parTrans" cxnId="{4A8C91B2-3664-BE41-BFA1-DF4FBAD8FE8B}">
      <dgm:prSet/>
      <dgm:spPr/>
      <dgm:t>
        <a:bodyPr/>
        <a:lstStyle/>
        <a:p>
          <a:endParaRPr lang="en-US"/>
        </a:p>
      </dgm:t>
    </dgm:pt>
    <dgm:pt modelId="{57F1F591-48A0-5A43-9E48-E031389E0226}" type="sibTrans" cxnId="{4A8C91B2-3664-BE41-BFA1-DF4FBAD8FE8B}">
      <dgm:prSet/>
      <dgm:spPr/>
      <dgm:t>
        <a:bodyPr/>
        <a:lstStyle/>
        <a:p>
          <a:endParaRPr lang="en-US"/>
        </a:p>
      </dgm:t>
    </dgm:pt>
    <dgm:pt modelId="{619C6ADD-7DB2-0948-88F8-7D0C6DAC47A0}">
      <dgm:prSet/>
      <dgm:spPr>
        <a:solidFill>
          <a:schemeClr val="tx2">
            <a:lumMod val="20000"/>
            <a:lumOff val="80000"/>
            <a:alpha val="90000"/>
          </a:schemeClr>
        </a:solidFill>
      </dgm:spPr>
      <dgm:t>
        <a:bodyPr/>
        <a:lstStyle/>
        <a:p>
          <a:endParaRPr lang="en-US" dirty="0"/>
        </a:p>
      </dgm:t>
    </dgm:pt>
    <dgm:pt modelId="{463FD622-21A6-7348-A95E-370AEFAC9EF3}" type="parTrans" cxnId="{A42DC634-5A86-674B-BF95-BAAE2739E176}">
      <dgm:prSet/>
      <dgm:spPr/>
      <dgm:t>
        <a:bodyPr/>
        <a:lstStyle/>
        <a:p>
          <a:endParaRPr lang="en-US"/>
        </a:p>
      </dgm:t>
    </dgm:pt>
    <dgm:pt modelId="{8E7A058B-CB46-5A4B-A37A-B23D940B0F8A}" type="sibTrans" cxnId="{A42DC634-5A86-674B-BF95-BAAE2739E176}">
      <dgm:prSet/>
      <dgm:spPr/>
      <dgm:t>
        <a:bodyPr/>
        <a:lstStyle/>
        <a:p>
          <a:endParaRPr lang="en-US"/>
        </a:p>
      </dgm:t>
    </dgm:pt>
    <dgm:pt modelId="{F2DE956F-79EC-6444-A387-4A0EAE98EB76}">
      <dgm:prSet/>
      <dgm:spPr>
        <a:solidFill>
          <a:schemeClr val="tx2">
            <a:lumMod val="20000"/>
            <a:lumOff val="80000"/>
            <a:alpha val="90000"/>
          </a:schemeClr>
        </a:solidFill>
      </dgm:spPr>
      <dgm:t>
        <a:bodyPr/>
        <a:lstStyle/>
        <a:p>
          <a:pPr>
            <a:buFont typeface="Arial" panose="020B0604020202020204" pitchFamily="34" charset="0"/>
            <a:buChar char="•"/>
          </a:pPr>
          <a:endParaRPr lang="en-US" dirty="0"/>
        </a:p>
      </dgm:t>
    </dgm:pt>
    <dgm:pt modelId="{921A6F4A-2F76-3C46-A15D-5716D5C5502F}" type="parTrans" cxnId="{DF6D9EB5-068E-954B-A134-9841EDE7E0F8}">
      <dgm:prSet/>
      <dgm:spPr/>
      <dgm:t>
        <a:bodyPr/>
        <a:lstStyle/>
        <a:p>
          <a:endParaRPr lang="en-US"/>
        </a:p>
      </dgm:t>
    </dgm:pt>
    <dgm:pt modelId="{7315733D-E202-634E-9B85-6D4B05C1EF71}" type="sibTrans" cxnId="{DF6D9EB5-068E-954B-A134-9841EDE7E0F8}">
      <dgm:prSet/>
      <dgm:spPr/>
      <dgm:t>
        <a:bodyPr/>
        <a:lstStyle/>
        <a:p>
          <a:endParaRPr lang="en-US"/>
        </a:p>
      </dgm:t>
    </dgm:pt>
    <dgm:pt modelId="{B4C6F5E5-B645-CF43-BCBB-DBAF6F4A1F9B}">
      <dgm:prSet/>
      <dgm:spPr>
        <a:solidFill>
          <a:schemeClr val="tx2">
            <a:lumMod val="20000"/>
            <a:lumOff val="80000"/>
            <a:alpha val="90000"/>
          </a:schemeClr>
        </a:solidFill>
      </dgm:spPr>
      <dgm:t>
        <a:bodyPr/>
        <a:lstStyle/>
        <a:p>
          <a:pPr>
            <a:buFont typeface="Arial" panose="020B0604020202020204" pitchFamily="34" charset="0"/>
            <a:buChar char="•"/>
          </a:pPr>
          <a:endParaRPr lang="en-US" dirty="0"/>
        </a:p>
      </dgm:t>
    </dgm:pt>
    <dgm:pt modelId="{E88DA2F8-EA11-2944-AF25-42036AE077F1}" type="parTrans" cxnId="{3A1F0303-8BAE-C24F-BF1D-00231111BB4B}">
      <dgm:prSet/>
      <dgm:spPr/>
      <dgm:t>
        <a:bodyPr/>
        <a:lstStyle/>
        <a:p>
          <a:endParaRPr lang="en-US"/>
        </a:p>
      </dgm:t>
    </dgm:pt>
    <dgm:pt modelId="{7DDC0CCB-9874-1742-A7B3-8D95F9051FC1}" type="sibTrans" cxnId="{3A1F0303-8BAE-C24F-BF1D-00231111BB4B}">
      <dgm:prSet/>
      <dgm:spPr/>
      <dgm:t>
        <a:bodyPr/>
        <a:lstStyle/>
        <a:p>
          <a:endParaRPr lang="en-US"/>
        </a:p>
      </dgm:t>
    </dgm:pt>
    <dgm:pt modelId="{14AE76E0-15E8-0B41-AF48-30FAC645F3AA}" type="pres">
      <dgm:prSet presAssocID="{498834F4-E9A5-0242-A058-D861F5488CCA}" presName="Name0" presStyleCnt="0">
        <dgm:presLayoutVars>
          <dgm:dir/>
          <dgm:animLvl val="lvl"/>
          <dgm:resizeHandles val="exact"/>
        </dgm:presLayoutVars>
      </dgm:prSet>
      <dgm:spPr/>
    </dgm:pt>
    <dgm:pt modelId="{F4FD1E92-E583-864E-B089-5BB67AEE2ABB}" type="pres">
      <dgm:prSet presAssocID="{9BD4B084-827E-DB48-A4F1-A5FED1F633BD}" presName="composite" presStyleCnt="0"/>
      <dgm:spPr/>
    </dgm:pt>
    <dgm:pt modelId="{74182853-1212-8644-8FDC-929B968C7B6C}" type="pres">
      <dgm:prSet presAssocID="{9BD4B084-827E-DB48-A4F1-A5FED1F633BD}" presName="parTx" presStyleLbl="alignNode1" presStyleIdx="0" presStyleCnt="5" custLinFactNeighborY="-13329">
        <dgm:presLayoutVars>
          <dgm:chMax val="0"/>
          <dgm:chPref val="0"/>
          <dgm:bulletEnabled val="1"/>
        </dgm:presLayoutVars>
      </dgm:prSet>
      <dgm:spPr/>
    </dgm:pt>
    <dgm:pt modelId="{21B38C0E-089D-5A47-83CD-0D4918E69417}" type="pres">
      <dgm:prSet presAssocID="{9BD4B084-827E-DB48-A4F1-A5FED1F633BD}" presName="desTx" presStyleLbl="alignAccFollowNode1" presStyleIdx="0" presStyleCnt="5" custScaleY="173042" custLinFactNeighborX="343" custLinFactNeighborY="37352">
        <dgm:presLayoutVars>
          <dgm:bulletEnabled val="1"/>
        </dgm:presLayoutVars>
      </dgm:prSet>
      <dgm:spPr/>
    </dgm:pt>
    <dgm:pt modelId="{CD886EF2-C045-054E-B13F-82ABED1E159A}" type="pres">
      <dgm:prSet presAssocID="{39471ECE-D199-6944-9DB7-1E7143FE5673}" presName="space" presStyleCnt="0"/>
      <dgm:spPr/>
    </dgm:pt>
    <dgm:pt modelId="{12A4BACC-EEDA-CB4A-B289-E1D1C74C5984}" type="pres">
      <dgm:prSet presAssocID="{68EFDEFA-40B4-F342-B663-1E64EE17F125}" presName="composite" presStyleCnt="0"/>
      <dgm:spPr/>
    </dgm:pt>
    <dgm:pt modelId="{177E12DD-72BD-9044-8D0A-D2693155D17F}" type="pres">
      <dgm:prSet presAssocID="{68EFDEFA-40B4-F342-B663-1E64EE17F125}" presName="parTx" presStyleLbl="alignNode1" presStyleIdx="1" presStyleCnt="5" custLinFactNeighborY="-13329">
        <dgm:presLayoutVars>
          <dgm:chMax val="0"/>
          <dgm:chPref val="0"/>
          <dgm:bulletEnabled val="1"/>
        </dgm:presLayoutVars>
      </dgm:prSet>
      <dgm:spPr/>
    </dgm:pt>
    <dgm:pt modelId="{FB1C3359-625B-7149-811E-8231090AE99F}" type="pres">
      <dgm:prSet presAssocID="{68EFDEFA-40B4-F342-B663-1E64EE17F125}" presName="desTx" presStyleLbl="alignAccFollowNode1" presStyleIdx="1" presStyleCnt="5" custScaleY="173042" custLinFactNeighborX="343" custLinFactNeighborY="37352">
        <dgm:presLayoutVars>
          <dgm:bulletEnabled val="1"/>
        </dgm:presLayoutVars>
      </dgm:prSet>
      <dgm:spPr/>
    </dgm:pt>
    <dgm:pt modelId="{0B491EF7-22E6-AF42-AE1C-B14ADE13CB1B}" type="pres">
      <dgm:prSet presAssocID="{5A46E475-FF99-264A-B576-DEDB152A96CB}" presName="space" presStyleCnt="0"/>
      <dgm:spPr/>
    </dgm:pt>
    <dgm:pt modelId="{B165AA03-26CD-2D42-94C5-544ECCEFB902}" type="pres">
      <dgm:prSet presAssocID="{2B38D40C-D7CA-A94A-9853-8C12D2B94E4D}" presName="composite" presStyleCnt="0"/>
      <dgm:spPr/>
    </dgm:pt>
    <dgm:pt modelId="{A6488CC5-5A3C-6849-88A7-DF99C2C2E153}" type="pres">
      <dgm:prSet presAssocID="{2B38D40C-D7CA-A94A-9853-8C12D2B94E4D}" presName="parTx" presStyleLbl="alignNode1" presStyleIdx="2" presStyleCnt="5" custLinFactNeighborY="-13329">
        <dgm:presLayoutVars>
          <dgm:chMax val="0"/>
          <dgm:chPref val="0"/>
          <dgm:bulletEnabled val="1"/>
        </dgm:presLayoutVars>
      </dgm:prSet>
      <dgm:spPr/>
    </dgm:pt>
    <dgm:pt modelId="{2EA06644-37D6-7D44-9C83-6A290EABA259}" type="pres">
      <dgm:prSet presAssocID="{2B38D40C-D7CA-A94A-9853-8C12D2B94E4D}" presName="desTx" presStyleLbl="alignAccFollowNode1" presStyleIdx="2" presStyleCnt="5" custScaleY="173042" custLinFactNeighborX="-261" custLinFactNeighborY="37352">
        <dgm:presLayoutVars>
          <dgm:bulletEnabled val="1"/>
        </dgm:presLayoutVars>
      </dgm:prSet>
      <dgm:spPr/>
    </dgm:pt>
    <dgm:pt modelId="{06D8A7F2-6084-4240-8626-E1418E8260A2}" type="pres">
      <dgm:prSet presAssocID="{AAE2F885-7DF6-D449-A237-CEF288556327}" presName="space" presStyleCnt="0"/>
      <dgm:spPr/>
    </dgm:pt>
    <dgm:pt modelId="{540EC79E-32DC-4B40-B818-0AA9E67F4918}" type="pres">
      <dgm:prSet presAssocID="{F58461BE-CC43-3A43-BE9F-162D93389F0B}" presName="composite" presStyleCnt="0"/>
      <dgm:spPr/>
    </dgm:pt>
    <dgm:pt modelId="{D4FC4574-8E6A-264E-9C04-C2115A00708F}" type="pres">
      <dgm:prSet presAssocID="{F58461BE-CC43-3A43-BE9F-162D93389F0B}" presName="parTx" presStyleLbl="alignNode1" presStyleIdx="3" presStyleCnt="5" custLinFactNeighborY="-13329">
        <dgm:presLayoutVars>
          <dgm:chMax val="0"/>
          <dgm:chPref val="0"/>
          <dgm:bulletEnabled val="1"/>
        </dgm:presLayoutVars>
      </dgm:prSet>
      <dgm:spPr/>
    </dgm:pt>
    <dgm:pt modelId="{BA8F189C-EA39-944C-8E63-F941FDCD3188}" type="pres">
      <dgm:prSet presAssocID="{F58461BE-CC43-3A43-BE9F-162D93389F0B}" presName="desTx" presStyleLbl="alignAccFollowNode1" presStyleIdx="3" presStyleCnt="5" custScaleY="173042" custLinFactNeighborX="-261" custLinFactNeighborY="37352">
        <dgm:presLayoutVars>
          <dgm:bulletEnabled val="1"/>
        </dgm:presLayoutVars>
      </dgm:prSet>
      <dgm:spPr/>
    </dgm:pt>
    <dgm:pt modelId="{8A65610C-C72D-8D48-B770-518B0F99220E}" type="pres">
      <dgm:prSet presAssocID="{D983F0E4-493C-E84F-9341-D20942996658}" presName="space" presStyleCnt="0"/>
      <dgm:spPr/>
    </dgm:pt>
    <dgm:pt modelId="{F86D1E33-7B71-0F42-B336-C5ED71AE268C}" type="pres">
      <dgm:prSet presAssocID="{20A738BD-CE11-0942-A4D1-866DC9BF29A7}" presName="composite" presStyleCnt="0"/>
      <dgm:spPr/>
    </dgm:pt>
    <dgm:pt modelId="{AF07603C-2A74-CA45-AE93-C1213CEB8519}" type="pres">
      <dgm:prSet presAssocID="{20A738BD-CE11-0942-A4D1-866DC9BF29A7}" presName="parTx" presStyleLbl="alignNode1" presStyleIdx="4" presStyleCnt="5" custLinFactNeighborY="-13329">
        <dgm:presLayoutVars>
          <dgm:chMax val="0"/>
          <dgm:chPref val="0"/>
          <dgm:bulletEnabled val="1"/>
        </dgm:presLayoutVars>
      </dgm:prSet>
      <dgm:spPr/>
    </dgm:pt>
    <dgm:pt modelId="{14EB68D3-8A30-1044-8223-FE22A6CBD9EF}" type="pres">
      <dgm:prSet presAssocID="{20A738BD-CE11-0942-A4D1-866DC9BF29A7}" presName="desTx" presStyleLbl="alignAccFollowNode1" presStyleIdx="4" presStyleCnt="5" custScaleY="173042" custLinFactNeighborX="-17" custLinFactNeighborY="37352">
        <dgm:presLayoutVars>
          <dgm:bulletEnabled val="1"/>
        </dgm:presLayoutVars>
      </dgm:prSet>
      <dgm:spPr/>
    </dgm:pt>
  </dgm:ptLst>
  <dgm:cxnLst>
    <dgm:cxn modelId="{30145802-7C58-0A4B-A70B-F100C54EFCB4}" srcId="{68EFDEFA-40B4-F342-B663-1E64EE17F125}" destId="{2A5CB54A-3977-2441-9EEF-814BFCB3E19A}" srcOrd="1" destOrd="0" parTransId="{E13B2813-9C5C-0443-9F50-E816B9101E02}" sibTransId="{A6F6EDBF-4E29-6A48-9D55-E2686FF5FE46}"/>
    <dgm:cxn modelId="{3A1F0303-8BAE-C24F-BF1D-00231111BB4B}" srcId="{20A738BD-CE11-0942-A4D1-866DC9BF29A7}" destId="{B4C6F5E5-B645-CF43-BCBB-DBAF6F4A1F9B}" srcOrd="2" destOrd="0" parTransId="{E88DA2F8-EA11-2944-AF25-42036AE077F1}" sibTransId="{7DDC0CCB-9874-1742-A7B3-8D95F9051FC1}"/>
    <dgm:cxn modelId="{460DA603-20EB-C04D-B9AC-FF0137A24204}" type="presOf" srcId="{20A738BD-CE11-0942-A4D1-866DC9BF29A7}" destId="{AF07603C-2A74-CA45-AE93-C1213CEB8519}" srcOrd="0" destOrd="0" presId="urn:microsoft.com/office/officeart/2005/8/layout/hList1"/>
    <dgm:cxn modelId="{A1A18E06-245B-8F45-93E6-E92B3D00E058}" srcId="{498834F4-E9A5-0242-A058-D861F5488CCA}" destId="{9BD4B084-827E-DB48-A4F1-A5FED1F633BD}" srcOrd="0" destOrd="0" parTransId="{0C354A3D-CF94-A440-BF34-6DE8D2F2E36E}" sibTransId="{39471ECE-D199-6944-9DB7-1E7143FE5673}"/>
    <dgm:cxn modelId="{76B8A409-1291-734C-9CBA-BB17A32DF12D}" srcId="{9BD4B084-827E-DB48-A4F1-A5FED1F633BD}" destId="{6A011090-4406-AA4A-BB04-4875103D39B6}" srcOrd="3" destOrd="0" parTransId="{1A89CB77-2CFD-A144-B689-0D42CE795BF1}" sibTransId="{322E91CA-843A-5940-A2AE-2EE39C6FC8F0}"/>
    <dgm:cxn modelId="{83E3010C-15DA-1E48-BDAC-CB0996ADAA24}" type="presOf" srcId="{E22C9F61-F476-404E-A7EE-68050374975B}" destId="{FB1C3359-625B-7149-811E-8231090AE99F}" srcOrd="0" destOrd="0" presId="urn:microsoft.com/office/officeart/2005/8/layout/hList1"/>
    <dgm:cxn modelId="{2D1AED14-2D70-514B-BEE8-E18BA0556F23}" type="presOf" srcId="{BA59313C-59A2-D94E-9331-0EFEA00430C0}" destId="{FB1C3359-625B-7149-811E-8231090AE99F}" srcOrd="0" destOrd="3" presId="urn:microsoft.com/office/officeart/2005/8/layout/hList1"/>
    <dgm:cxn modelId="{3D16A215-669F-8B45-8A85-056D098F4BCB}" type="presOf" srcId="{F990977A-E551-8747-9701-1B0C125D3921}" destId="{14EB68D3-8A30-1044-8223-FE22A6CBD9EF}" srcOrd="0" destOrd="3" presId="urn:microsoft.com/office/officeart/2005/8/layout/hList1"/>
    <dgm:cxn modelId="{3404C11F-E841-A143-A3B0-9F0E6B942DFE}" type="presOf" srcId="{B4971762-5F68-6C4B-8433-1EB876792B44}" destId="{BA8F189C-EA39-944C-8E63-F941FDCD3188}" srcOrd="0" destOrd="3" presId="urn:microsoft.com/office/officeart/2005/8/layout/hList1"/>
    <dgm:cxn modelId="{F6817D27-907B-AF43-B8AA-6C19F6E56ACE}" srcId="{9BD4B084-827E-DB48-A4F1-A5FED1F633BD}" destId="{B54DAA33-CACC-DB46-8655-3594CB61D623}" srcOrd="1" destOrd="0" parTransId="{F37DD8E2-AA15-714B-AFC4-09CD574D97BD}" sibTransId="{772D5872-6773-6E42-A6DE-74348B8A43CB}"/>
    <dgm:cxn modelId="{340D4F2A-E6BB-D34F-B998-F6878CB9D5B7}" srcId="{498834F4-E9A5-0242-A058-D861F5488CCA}" destId="{68EFDEFA-40B4-F342-B663-1E64EE17F125}" srcOrd="1" destOrd="0" parTransId="{7531854E-8C5B-0740-ADDC-D3D8168FD331}" sibTransId="{5A46E475-FF99-264A-B576-DEDB152A96CB}"/>
    <dgm:cxn modelId="{6286F933-EB6A-434D-8EA1-344E9DDE484C}" srcId="{68EFDEFA-40B4-F342-B663-1E64EE17F125}" destId="{E22C9F61-F476-404E-A7EE-68050374975B}" srcOrd="0" destOrd="0" parTransId="{326EEB07-06A8-9A4E-8AF3-B4A7E2B97387}" sibTransId="{57269387-00B3-024D-9D87-14FDDAA902D0}"/>
    <dgm:cxn modelId="{3FA13134-FF96-7E4D-A479-223C070737F0}" type="presOf" srcId="{68EFDEFA-40B4-F342-B663-1E64EE17F125}" destId="{177E12DD-72BD-9044-8D0A-D2693155D17F}" srcOrd="0" destOrd="0" presId="urn:microsoft.com/office/officeart/2005/8/layout/hList1"/>
    <dgm:cxn modelId="{A42DC634-5A86-674B-BF95-BAAE2739E176}" srcId="{F58461BE-CC43-3A43-BE9F-162D93389F0B}" destId="{619C6ADD-7DB2-0948-88F8-7D0C6DAC47A0}" srcOrd="2" destOrd="0" parTransId="{463FD622-21A6-7348-A95E-370AEFAC9EF3}" sibTransId="{8E7A058B-CB46-5A4B-A37A-B23D940B0F8A}"/>
    <dgm:cxn modelId="{66DAA038-3BE7-3646-9B05-ACBF899707AF}" type="presOf" srcId="{40C850F4-DA10-5A48-99CE-C4DB23874695}" destId="{14EB68D3-8A30-1044-8223-FE22A6CBD9EF}" srcOrd="0" destOrd="4" presId="urn:microsoft.com/office/officeart/2005/8/layout/hList1"/>
    <dgm:cxn modelId="{8AEC3F3C-92DA-C540-89D4-7D2122607DE6}" srcId="{F58461BE-CC43-3A43-BE9F-162D93389F0B}" destId="{7929F4A2-8EF5-DF43-9E66-1E8476D1D953}" srcOrd="4" destOrd="0" parTransId="{679CCE27-6024-594A-AB88-6AC807987CEC}" sibTransId="{2D4B2062-7AD2-0145-892F-28876D7E6098}"/>
    <dgm:cxn modelId="{3E1C6D3D-1ADA-224A-85ED-FE79C0F86209}" type="presOf" srcId="{BE200ABD-C3A3-D34D-9D88-509FCFE91195}" destId="{2EA06644-37D6-7D44-9C83-6A290EABA259}" srcOrd="0" destOrd="3" presId="urn:microsoft.com/office/officeart/2005/8/layout/hList1"/>
    <dgm:cxn modelId="{FB8EC643-46EC-E14D-900C-12C350B77D49}" type="presOf" srcId="{F58461BE-CC43-3A43-BE9F-162D93389F0B}" destId="{D4FC4574-8E6A-264E-9C04-C2115A00708F}" srcOrd="0" destOrd="0" presId="urn:microsoft.com/office/officeart/2005/8/layout/hList1"/>
    <dgm:cxn modelId="{66B65944-537D-464B-821C-1605AE94D2D9}" type="presOf" srcId="{C83FE671-504F-544C-859C-25AF0A12E19B}" destId="{2EA06644-37D6-7D44-9C83-6A290EABA259}" srcOrd="0" destOrd="0" presId="urn:microsoft.com/office/officeart/2005/8/layout/hList1"/>
    <dgm:cxn modelId="{A3A1B74F-58B6-D643-94D1-69B8BF6997A8}" srcId="{498834F4-E9A5-0242-A058-D861F5488CCA}" destId="{20A738BD-CE11-0942-A4D1-866DC9BF29A7}" srcOrd="4" destOrd="0" parTransId="{C8208D2E-5B0F-004B-ADA8-F77B76D047E5}" sibTransId="{0B458D48-3DF0-3E41-B82E-2B3FF017DA07}"/>
    <dgm:cxn modelId="{8D7F4852-C96F-7043-9212-B09A5109354F}" srcId="{20A738BD-CE11-0942-A4D1-866DC9BF29A7}" destId="{F990977A-E551-8747-9701-1B0C125D3921}" srcOrd="3" destOrd="0" parTransId="{025C6321-2F2E-E24D-B42F-5789A1B00C07}" sibTransId="{E2F569D7-2792-9F4E-B94D-7DE155C97B15}"/>
    <dgm:cxn modelId="{0713F659-C2ED-844D-B705-03E6BCD3044D}" type="presOf" srcId="{619C6ADD-7DB2-0948-88F8-7D0C6DAC47A0}" destId="{BA8F189C-EA39-944C-8E63-F941FDCD3188}" srcOrd="0" destOrd="2" presId="urn:microsoft.com/office/officeart/2005/8/layout/hList1"/>
    <dgm:cxn modelId="{6324C55E-24CF-1E48-B551-40B1FF2190EC}" srcId="{2B38D40C-D7CA-A94A-9853-8C12D2B94E4D}" destId="{4D773C11-90D6-1648-86C9-17B7026D8BB1}" srcOrd="2" destOrd="0" parTransId="{9E85440E-5440-BF46-881B-09715DD9D6BE}" sibTransId="{4D44D837-1832-774D-A802-A810FD00AE29}"/>
    <dgm:cxn modelId="{81C69960-F598-3F4D-BD57-9661D9B6D1DB}" srcId="{F58461BE-CC43-3A43-BE9F-162D93389F0B}" destId="{B4971762-5F68-6C4B-8433-1EB876792B44}" srcOrd="3" destOrd="0" parTransId="{C97B9881-46EE-6F47-90CF-A131246E79E7}" sibTransId="{01E7CA2A-172F-574F-A899-A9C5E1C55716}"/>
    <dgm:cxn modelId="{4672A566-8753-5E41-A971-F4101883C04E}" srcId="{498834F4-E9A5-0242-A058-D861F5488CCA}" destId="{F58461BE-CC43-3A43-BE9F-162D93389F0B}" srcOrd="3" destOrd="0" parTransId="{910058C6-3FD9-D24A-9854-D3C5A63D34E0}" sibTransId="{D983F0E4-493C-E84F-9341-D20942996658}"/>
    <dgm:cxn modelId="{859B8A67-CD8E-214B-B8CC-E5A322912171}" srcId="{F58461BE-CC43-3A43-BE9F-162D93389F0B}" destId="{D4961255-1CF4-3243-A203-4124AD53DC5F}" srcOrd="1" destOrd="0" parTransId="{C1FF6416-0760-7A4B-9E77-5FFAC43152C4}" sibTransId="{1DC69C81-5366-A74E-A394-DF45083A1968}"/>
    <dgm:cxn modelId="{D353706D-3D40-7149-A622-765552407E4B}" srcId="{498834F4-E9A5-0242-A058-D861F5488CCA}" destId="{2B38D40C-D7CA-A94A-9853-8C12D2B94E4D}" srcOrd="2" destOrd="0" parTransId="{1A002009-B99B-B04E-8778-FD81C905984A}" sibTransId="{AAE2F885-7DF6-D449-A237-CEF288556327}"/>
    <dgm:cxn modelId="{4CA44970-4FF2-2740-A5BF-41626E51F476}" type="presOf" srcId="{4D773C11-90D6-1648-86C9-17B7026D8BB1}" destId="{2EA06644-37D6-7D44-9C83-6A290EABA259}" srcOrd="0" destOrd="2" presId="urn:microsoft.com/office/officeart/2005/8/layout/hList1"/>
    <dgm:cxn modelId="{450E3771-0939-534E-8E21-835357E82071}" srcId="{9BD4B084-827E-DB48-A4F1-A5FED1F633BD}" destId="{6CEFAF15-B2FC-6742-B0C7-2593A7B52A6F}" srcOrd="0" destOrd="0" parTransId="{56771818-761C-AC4D-AED5-80D48822B30C}" sibTransId="{E9F30E05-F2C2-EA48-9379-A8784A3EBEC4}"/>
    <dgm:cxn modelId="{20FEF973-6EA4-A74A-B0C2-3EDF99B049BA}" srcId="{9BD4B084-827E-DB48-A4F1-A5FED1F633BD}" destId="{507B3B0E-47D6-A748-9069-0FCA6AB5FBED}" srcOrd="2" destOrd="0" parTransId="{2C9B182E-4BBE-C542-A54C-EFF3B559E952}" sibTransId="{F0EEEDE9-D646-5F49-99F6-D2668A098D64}"/>
    <dgm:cxn modelId="{1D9BEE7A-E4D2-7543-853A-8435FEC035C2}" srcId="{2B38D40C-D7CA-A94A-9853-8C12D2B94E4D}" destId="{C83FE671-504F-544C-859C-25AF0A12E19B}" srcOrd="0" destOrd="0" parTransId="{B15C3FD0-D251-3447-9AFB-E8E2A6DD7462}" sibTransId="{565F1D88-E9DE-BD40-AEA2-4457335C2CF0}"/>
    <dgm:cxn modelId="{024F4283-45A6-7844-A274-404D3A79090F}" srcId="{68EFDEFA-40B4-F342-B663-1E64EE17F125}" destId="{64B74845-2261-D74F-A5A8-65F2DC6FFCF6}" srcOrd="2" destOrd="0" parTransId="{52EA8535-93BE-EF48-9101-A6809281836A}" sibTransId="{9FBEE064-4E01-5D48-AE97-55F3E53D415D}"/>
    <dgm:cxn modelId="{F455DC86-B862-F541-AA16-6862F300D1B4}" type="presOf" srcId="{6A011090-4406-AA4A-BB04-4875103D39B6}" destId="{21B38C0E-089D-5A47-83CD-0D4918E69417}" srcOrd="0" destOrd="3" presId="urn:microsoft.com/office/officeart/2005/8/layout/hList1"/>
    <dgm:cxn modelId="{CE667889-1CED-5D4E-ADCF-E166350AE793}" type="presOf" srcId="{7545BA9F-E527-3048-907E-21B82D179288}" destId="{2EA06644-37D6-7D44-9C83-6A290EABA259}" srcOrd="0" destOrd="1" presId="urn:microsoft.com/office/officeart/2005/8/layout/hList1"/>
    <dgm:cxn modelId="{37DA558A-8F3A-994B-BDB5-399B56B0E8CE}" srcId="{20A738BD-CE11-0942-A4D1-866DC9BF29A7}" destId="{E2BCD2D4-FF77-7D44-9B18-3F1B92CC84C8}" srcOrd="1" destOrd="0" parTransId="{09A934C5-7010-F845-9A3F-4ECFD4438C56}" sibTransId="{9F6F7D8A-7343-3741-8631-52EFE9507F53}"/>
    <dgm:cxn modelId="{8784978C-3208-4142-A72B-DC0F82E021BE}" type="presOf" srcId="{2A5CB54A-3977-2441-9EEF-814BFCB3E19A}" destId="{FB1C3359-625B-7149-811E-8231090AE99F}" srcOrd="0" destOrd="1" presId="urn:microsoft.com/office/officeart/2005/8/layout/hList1"/>
    <dgm:cxn modelId="{FD7E4A8F-BA50-5244-83C9-B7E2C9EE5BE6}" srcId="{68EFDEFA-40B4-F342-B663-1E64EE17F125}" destId="{BA59313C-59A2-D94E-9331-0EFEA00430C0}" srcOrd="3" destOrd="0" parTransId="{61385885-1EF2-3542-91C2-B80E4AD05147}" sibTransId="{44972ECF-A6F9-2C44-BA21-BE25A92B5025}"/>
    <dgm:cxn modelId="{46F79496-243B-5D46-87F2-58913015AA90}" type="presOf" srcId="{9BD4B084-827E-DB48-A4F1-A5FED1F633BD}" destId="{74182853-1212-8644-8FDC-929B968C7B6C}" srcOrd="0" destOrd="0" presId="urn:microsoft.com/office/officeart/2005/8/layout/hList1"/>
    <dgm:cxn modelId="{5C8C439E-367E-F24B-8461-9D3B3C078FD0}" type="presOf" srcId="{B54DAA33-CACC-DB46-8655-3594CB61D623}" destId="{21B38C0E-089D-5A47-83CD-0D4918E69417}" srcOrd="0" destOrd="1" presId="urn:microsoft.com/office/officeart/2005/8/layout/hList1"/>
    <dgm:cxn modelId="{9BD309A5-D2DF-A742-BC59-CA4323CC77E1}" type="presOf" srcId="{7929F4A2-8EF5-DF43-9E66-1E8476D1D953}" destId="{BA8F189C-EA39-944C-8E63-F941FDCD3188}" srcOrd="0" destOrd="4" presId="urn:microsoft.com/office/officeart/2005/8/layout/hList1"/>
    <dgm:cxn modelId="{E10FDAAA-F50D-3E4B-8CB0-9CFE8945CB2D}" type="presOf" srcId="{D4961255-1CF4-3243-A203-4124AD53DC5F}" destId="{BA8F189C-EA39-944C-8E63-F941FDCD3188}" srcOrd="0" destOrd="1" presId="urn:microsoft.com/office/officeart/2005/8/layout/hList1"/>
    <dgm:cxn modelId="{4A8C91B2-3664-BE41-BFA1-DF4FBAD8FE8B}" srcId="{F58461BE-CC43-3A43-BE9F-162D93389F0B}" destId="{B0EE21F5-1C56-EC46-88DE-76669B9B234D}" srcOrd="0" destOrd="0" parTransId="{8843603A-FF99-CC41-A68F-B6A77B2D6CDD}" sibTransId="{57F1F591-48A0-5A43-9E48-E031389E0226}"/>
    <dgm:cxn modelId="{8A154BB4-FE94-4D48-83C9-EBC108E7E170}" type="presOf" srcId="{6CEFAF15-B2FC-6742-B0C7-2593A7B52A6F}" destId="{21B38C0E-089D-5A47-83CD-0D4918E69417}" srcOrd="0" destOrd="0" presId="urn:microsoft.com/office/officeart/2005/8/layout/hList1"/>
    <dgm:cxn modelId="{DF6D9EB5-068E-954B-A134-9841EDE7E0F8}" srcId="{20A738BD-CE11-0942-A4D1-866DC9BF29A7}" destId="{F2DE956F-79EC-6444-A387-4A0EAE98EB76}" srcOrd="0" destOrd="0" parTransId="{921A6F4A-2F76-3C46-A15D-5716D5C5502F}" sibTransId="{7315733D-E202-634E-9B85-6D4B05C1EF71}"/>
    <dgm:cxn modelId="{794442B7-A87B-FD4A-AD2B-498521F12B07}" type="presOf" srcId="{2B38D40C-D7CA-A94A-9853-8C12D2B94E4D}" destId="{A6488CC5-5A3C-6849-88A7-DF99C2C2E153}" srcOrd="0" destOrd="0" presId="urn:microsoft.com/office/officeart/2005/8/layout/hList1"/>
    <dgm:cxn modelId="{3A9B2EB8-B961-B945-8C7B-1D98662C1233}" type="presOf" srcId="{B0EE21F5-1C56-EC46-88DE-76669B9B234D}" destId="{BA8F189C-EA39-944C-8E63-F941FDCD3188}" srcOrd="0" destOrd="0" presId="urn:microsoft.com/office/officeart/2005/8/layout/hList1"/>
    <dgm:cxn modelId="{1E3FDBB9-4F48-5342-A97E-E818D11D6BFC}" type="presOf" srcId="{F2DE956F-79EC-6444-A387-4A0EAE98EB76}" destId="{14EB68D3-8A30-1044-8223-FE22A6CBD9EF}" srcOrd="0" destOrd="0" presId="urn:microsoft.com/office/officeart/2005/8/layout/hList1"/>
    <dgm:cxn modelId="{304C97C3-AEB4-934A-847C-DA1CDF48B877}" type="presOf" srcId="{E2BCD2D4-FF77-7D44-9B18-3F1B92CC84C8}" destId="{14EB68D3-8A30-1044-8223-FE22A6CBD9EF}" srcOrd="0" destOrd="1" presId="urn:microsoft.com/office/officeart/2005/8/layout/hList1"/>
    <dgm:cxn modelId="{2D3577D7-7B10-2F4B-87B1-710D8C3F62A5}" type="presOf" srcId="{498834F4-E9A5-0242-A058-D861F5488CCA}" destId="{14AE76E0-15E8-0B41-AF48-30FAC645F3AA}" srcOrd="0" destOrd="0" presId="urn:microsoft.com/office/officeart/2005/8/layout/hList1"/>
    <dgm:cxn modelId="{7F0017DD-24EF-1345-83A1-ADE9D317B8F1}" srcId="{2B38D40C-D7CA-A94A-9853-8C12D2B94E4D}" destId="{BE200ABD-C3A3-D34D-9D88-509FCFE91195}" srcOrd="3" destOrd="0" parTransId="{1BF88467-9830-7443-B2A4-E43C4EFFAEC8}" sibTransId="{D33DD064-A40D-1A41-9FE8-158BA0E62F4E}"/>
    <dgm:cxn modelId="{2DEC34E1-126F-C94A-8BBE-508ECB1CCCE1}" srcId="{2B38D40C-D7CA-A94A-9853-8C12D2B94E4D}" destId="{7545BA9F-E527-3048-907E-21B82D179288}" srcOrd="1" destOrd="0" parTransId="{834D5877-1E3C-8741-BB65-53DCACD474EF}" sibTransId="{9C4D160E-335B-714E-BA33-991381F0284C}"/>
    <dgm:cxn modelId="{A0D042E3-8D61-1540-953A-01B002AEBEB2}" srcId="{20A738BD-CE11-0942-A4D1-866DC9BF29A7}" destId="{40C850F4-DA10-5A48-99CE-C4DB23874695}" srcOrd="4" destOrd="0" parTransId="{D9ACBD2E-D31B-604D-83FD-C7741A14CF85}" sibTransId="{16E7877B-914D-BE45-8924-B88AFFD3C8CA}"/>
    <dgm:cxn modelId="{986433E9-C25B-704D-80BC-6DE04CF7EC23}" type="presOf" srcId="{507B3B0E-47D6-A748-9069-0FCA6AB5FBED}" destId="{21B38C0E-089D-5A47-83CD-0D4918E69417}" srcOrd="0" destOrd="2" presId="urn:microsoft.com/office/officeart/2005/8/layout/hList1"/>
    <dgm:cxn modelId="{5B841AEF-C3B9-9C4C-B20F-74372EB45690}" type="presOf" srcId="{B4C6F5E5-B645-CF43-BCBB-DBAF6F4A1F9B}" destId="{14EB68D3-8A30-1044-8223-FE22A6CBD9EF}" srcOrd="0" destOrd="2" presId="urn:microsoft.com/office/officeart/2005/8/layout/hList1"/>
    <dgm:cxn modelId="{BF977FF4-8F37-4641-A2AB-703D4FC1EB14}" type="presOf" srcId="{64B74845-2261-D74F-A5A8-65F2DC6FFCF6}" destId="{FB1C3359-625B-7149-811E-8231090AE99F}" srcOrd="0" destOrd="2" presId="urn:microsoft.com/office/officeart/2005/8/layout/hList1"/>
    <dgm:cxn modelId="{8D640530-E392-1C4B-890A-F6B985A800E7}" type="presParOf" srcId="{14AE76E0-15E8-0B41-AF48-30FAC645F3AA}" destId="{F4FD1E92-E583-864E-B089-5BB67AEE2ABB}" srcOrd="0" destOrd="0" presId="urn:microsoft.com/office/officeart/2005/8/layout/hList1"/>
    <dgm:cxn modelId="{2F9C667D-A74C-E946-A0AA-1B1769FD4546}" type="presParOf" srcId="{F4FD1E92-E583-864E-B089-5BB67AEE2ABB}" destId="{74182853-1212-8644-8FDC-929B968C7B6C}" srcOrd="0" destOrd="0" presId="urn:microsoft.com/office/officeart/2005/8/layout/hList1"/>
    <dgm:cxn modelId="{C55E5F8B-3440-3A45-A8DC-8A8FABF328F4}" type="presParOf" srcId="{F4FD1E92-E583-864E-B089-5BB67AEE2ABB}" destId="{21B38C0E-089D-5A47-83CD-0D4918E69417}" srcOrd="1" destOrd="0" presId="urn:microsoft.com/office/officeart/2005/8/layout/hList1"/>
    <dgm:cxn modelId="{D9695782-32F0-E644-A1B1-DEBC07B2EAA3}" type="presParOf" srcId="{14AE76E0-15E8-0B41-AF48-30FAC645F3AA}" destId="{CD886EF2-C045-054E-B13F-82ABED1E159A}" srcOrd="1" destOrd="0" presId="urn:microsoft.com/office/officeart/2005/8/layout/hList1"/>
    <dgm:cxn modelId="{5096366B-A424-1241-9CDB-EC9776E07274}" type="presParOf" srcId="{14AE76E0-15E8-0B41-AF48-30FAC645F3AA}" destId="{12A4BACC-EEDA-CB4A-B289-E1D1C74C5984}" srcOrd="2" destOrd="0" presId="urn:microsoft.com/office/officeart/2005/8/layout/hList1"/>
    <dgm:cxn modelId="{17B7D297-B4A9-7748-A1CA-B712DFFFE6C2}" type="presParOf" srcId="{12A4BACC-EEDA-CB4A-B289-E1D1C74C5984}" destId="{177E12DD-72BD-9044-8D0A-D2693155D17F}" srcOrd="0" destOrd="0" presId="urn:microsoft.com/office/officeart/2005/8/layout/hList1"/>
    <dgm:cxn modelId="{42C0C428-A5DE-B047-A3C4-13A4E47156C5}" type="presParOf" srcId="{12A4BACC-EEDA-CB4A-B289-E1D1C74C5984}" destId="{FB1C3359-625B-7149-811E-8231090AE99F}" srcOrd="1" destOrd="0" presId="urn:microsoft.com/office/officeart/2005/8/layout/hList1"/>
    <dgm:cxn modelId="{6E632998-65F9-CE4B-A4DE-A43056036D41}" type="presParOf" srcId="{14AE76E0-15E8-0B41-AF48-30FAC645F3AA}" destId="{0B491EF7-22E6-AF42-AE1C-B14ADE13CB1B}" srcOrd="3" destOrd="0" presId="urn:microsoft.com/office/officeart/2005/8/layout/hList1"/>
    <dgm:cxn modelId="{D3EE4CC7-64BB-8A4D-865C-984BBD243D81}" type="presParOf" srcId="{14AE76E0-15E8-0B41-AF48-30FAC645F3AA}" destId="{B165AA03-26CD-2D42-94C5-544ECCEFB902}" srcOrd="4" destOrd="0" presId="urn:microsoft.com/office/officeart/2005/8/layout/hList1"/>
    <dgm:cxn modelId="{2233032D-3F53-A546-8AC4-3AF41C56F9BB}" type="presParOf" srcId="{B165AA03-26CD-2D42-94C5-544ECCEFB902}" destId="{A6488CC5-5A3C-6849-88A7-DF99C2C2E153}" srcOrd="0" destOrd="0" presId="urn:microsoft.com/office/officeart/2005/8/layout/hList1"/>
    <dgm:cxn modelId="{E549851A-5311-4E47-9E1E-C08B4611D3C1}" type="presParOf" srcId="{B165AA03-26CD-2D42-94C5-544ECCEFB902}" destId="{2EA06644-37D6-7D44-9C83-6A290EABA259}" srcOrd="1" destOrd="0" presId="urn:microsoft.com/office/officeart/2005/8/layout/hList1"/>
    <dgm:cxn modelId="{1B55339A-79E7-BA42-BAB4-3F62E2623262}" type="presParOf" srcId="{14AE76E0-15E8-0B41-AF48-30FAC645F3AA}" destId="{06D8A7F2-6084-4240-8626-E1418E8260A2}" srcOrd="5" destOrd="0" presId="urn:microsoft.com/office/officeart/2005/8/layout/hList1"/>
    <dgm:cxn modelId="{78015E65-D33B-AF48-8BB1-E95C2A89AB6D}" type="presParOf" srcId="{14AE76E0-15E8-0B41-AF48-30FAC645F3AA}" destId="{540EC79E-32DC-4B40-B818-0AA9E67F4918}" srcOrd="6" destOrd="0" presId="urn:microsoft.com/office/officeart/2005/8/layout/hList1"/>
    <dgm:cxn modelId="{517EC142-5DDA-D743-8B3E-BA7AE339D4CC}" type="presParOf" srcId="{540EC79E-32DC-4B40-B818-0AA9E67F4918}" destId="{D4FC4574-8E6A-264E-9C04-C2115A00708F}" srcOrd="0" destOrd="0" presId="urn:microsoft.com/office/officeart/2005/8/layout/hList1"/>
    <dgm:cxn modelId="{085B6EB8-AD81-DD4B-8C72-4D61FA72D414}" type="presParOf" srcId="{540EC79E-32DC-4B40-B818-0AA9E67F4918}" destId="{BA8F189C-EA39-944C-8E63-F941FDCD3188}" srcOrd="1" destOrd="0" presId="urn:microsoft.com/office/officeart/2005/8/layout/hList1"/>
    <dgm:cxn modelId="{FC223ED1-F4B3-C145-B864-940EF349B127}" type="presParOf" srcId="{14AE76E0-15E8-0B41-AF48-30FAC645F3AA}" destId="{8A65610C-C72D-8D48-B770-518B0F99220E}" srcOrd="7" destOrd="0" presId="urn:microsoft.com/office/officeart/2005/8/layout/hList1"/>
    <dgm:cxn modelId="{A9AA009B-668D-0E44-81E0-BDCE89884588}" type="presParOf" srcId="{14AE76E0-15E8-0B41-AF48-30FAC645F3AA}" destId="{F86D1E33-7B71-0F42-B336-C5ED71AE268C}" srcOrd="8" destOrd="0" presId="urn:microsoft.com/office/officeart/2005/8/layout/hList1"/>
    <dgm:cxn modelId="{36A9341A-A648-E74E-BEB7-4F4BCE807772}" type="presParOf" srcId="{F86D1E33-7B71-0F42-B336-C5ED71AE268C}" destId="{AF07603C-2A74-CA45-AE93-C1213CEB8519}" srcOrd="0" destOrd="0" presId="urn:microsoft.com/office/officeart/2005/8/layout/hList1"/>
    <dgm:cxn modelId="{F80AD5EC-0A44-EF47-9313-0250CDD36EBB}" type="presParOf" srcId="{F86D1E33-7B71-0F42-B336-C5ED71AE268C}" destId="{14EB68D3-8A30-1044-8223-FE22A6CBD9E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182853-1212-8644-8FDC-929B968C7B6C}">
      <dsp:nvSpPr>
        <dsp:cNvPr id="0" name=""/>
        <dsp:cNvSpPr/>
      </dsp:nvSpPr>
      <dsp:spPr>
        <a:xfrm>
          <a:off x="5489" y="719272"/>
          <a:ext cx="2104317" cy="804911"/>
        </a:xfrm>
        <a:prstGeom prst="rect">
          <a:avLst/>
        </a:prstGeom>
        <a:solidFill>
          <a:schemeClr val="accent1"/>
        </a:solidFill>
        <a:ln w="15875" cap="flat" cmpd="sng" algn="ctr">
          <a:solidFill>
            <a:schemeClr val="accent5">
              <a:hueOff val="0"/>
              <a:satOff val="0"/>
              <a:lum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Load and Clean Data</a:t>
          </a:r>
        </a:p>
      </dsp:txBody>
      <dsp:txXfrm>
        <a:off x="5489" y="719272"/>
        <a:ext cx="2104317" cy="804911"/>
      </dsp:txXfrm>
    </dsp:sp>
    <dsp:sp modelId="{21B38C0E-089D-5A47-83CD-0D4918E69417}">
      <dsp:nvSpPr>
        <dsp:cNvPr id="0" name=""/>
        <dsp:cNvSpPr/>
      </dsp:nvSpPr>
      <dsp:spPr>
        <a:xfrm>
          <a:off x="12707" y="1547547"/>
          <a:ext cx="2104317" cy="4063895"/>
        </a:xfrm>
        <a:prstGeom prst="rect">
          <a:avLst/>
        </a:prstGeom>
        <a:solidFill>
          <a:schemeClr val="tx2">
            <a:lumMod val="20000"/>
            <a:lumOff val="80000"/>
            <a:alpha val="9000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r>
            <a:rPr lang="en-US" sz="1900" kern="1200" dirty="0"/>
            <a:t>Text Preprocessing</a:t>
          </a:r>
        </a:p>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r>
            <a:rPr lang="en-US" sz="1900" kern="1200" dirty="0"/>
            <a:t>Tokenization</a:t>
          </a:r>
        </a:p>
      </dsp:txBody>
      <dsp:txXfrm>
        <a:off x="12707" y="1547547"/>
        <a:ext cx="2104317" cy="4063895"/>
      </dsp:txXfrm>
    </dsp:sp>
    <dsp:sp modelId="{177E12DD-72BD-9044-8D0A-D2693155D17F}">
      <dsp:nvSpPr>
        <dsp:cNvPr id="0" name=""/>
        <dsp:cNvSpPr/>
      </dsp:nvSpPr>
      <dsp:spPr>
        <a:xfrm>
          <a:off x="2404411" y="719272"/>
          <a:ext cx="2104317" cy="804911"/>
        </a:xfrm>
        <a:prstGeom prst="rect">
          <a:avLst/>
        </a:prstGeom>
        <a:solidFill>
          <a:schemeClr val="accent1"/>
        </a:solidFill>
        <a:ln w="15875" cap="flat" cmpd="sng" algn="ctr">
          <a:solidFill>
            <a:schemeClr val="accent5">
              <a:hueOff val="0"/>
              <a:satOff val="0"/>
              <a:lum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Exploratory Data Analysis</a:t>
          </a:r>
        </a:p>
      </dsp:txBody>
      <dsp:txXfrm>
        <a:off x="2404411" y="719272"/>
        <a:ext cx="2104317" cy="804911"/>
      </dsp:txXfrm>
    </dsp:sp>
    <dsp:sp modelId="{FB1C3359-625B-7149-811E-8231090AE99F}">
      <dsp:nvSpPr>
        <dsp:cNvPr id="0" name=""/>
        <dsp:cNvSpPr/>
      </dsp:nvSpPr>
      <dsp:spPr>
        <a:xfrm>
          <a:off x="2411629" y="1547547"/>
          <a:ext cx="2104317" cy="4063895"/>
        </a:xfrm>
        <a:prstGeom prst="rect">
          <a:avLst/>
        </a:prstGeom>
        <a:solidFill>
          <a:schemeClr val="tx2">
            <a:lumMod val="20000"/>
            <a:lumOff val="80000"/>
            <a:alpha val="90000"/>
          </a:schemeClr>
        </a:solidFill>
        <a:ln w="15875" cap="flat" cmpd="sng" algn="ctr">
          <a:solidFill>
            <a:schemeClr val="accent5">
              <a:tint val="40000"/>
              <a:alpha val="90000"/>
              <a:hueOff val="1064134"/>
              <a:satOff val="1961"/>
              <a:lumOff val="4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r>
            <a:rPr lang="en-US" sz="1900" kern="1200" dirty="0"/>
            <a:t>Topic Modeling</a:t>
          </a:r>
        </a:p>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r>
            <a:rPr lang="en-US" sz="1900" kern="1200" dirty="0"/>
            <a:t>Cluster Analysis</a:t>
          </a:r>
        </a:p>
      </dsp:txBody>
      <dsp:txXfrm>
        <a:off x="2411629" y="1547547"/>
        <a:ext cx="2104317" cy="4063895"/>
      </dsp:txXfrm>
    </dsp:sp>
    <dsp:sp modelId="{A6488CC5-5A3C-6849-88A7-DF99C2C2E153}">
      <dsp:nvSpPr>
        <dsp:cNvPr id="0" name=""/>
        <dsp:cNvSpPr/>
      </dsp:nvSpPr>
      <dsp:spPr>
        <a:xfrm>
          <a:off x="4803334" y="719272"/>
          <a:ext cx="2104317" cy="804911"/>
        </a:xfrm>
        <a:prstGeom prst="rect">
          <a:avLst/>
        </a:prstGeom>
        <a:solidFill>
          <a:schemeClr val="accent1"/>
        </a:solidFill>
        <a:ln w="15875" cap="flat" cmpd="sng" algn="ctr">
          <a:solidFill>
            <a:schemeClr val="accent5">
              <a:hueOff val="0"/>
              <a:satOff val="0"/>
              <a:lum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Process Data</a:t>
          </a:r>
        </a:p>
      </dsp:txBody>
      <dsp:txXfrm>
        <a:off x="4803334" y="719272"/>
        <a:ext cx="2104317" cy="804911"/>
      </dsp:txXfrm>
    </dsp:sp>
    <dsp:sp modelId="{2EA06644-37D6-7D44-9C83-6A290EABA259}">
      <dsp:nvSpPr>
        <dsp:cNvPr id="0" name=""/>
        <dsp:cNvSpPr/>
      </dsp:nvSpPr>
      <dsp:spPr>
        <a:xfrm>
          <a:off x="4797841" y="1547547"/>
          <a:ext cx="2104317" cy="4063895"/>
        </a:xfrm>
        <a:prstGeom prst="rect">
          <a:avLst/>
        </a:prstGeom>
        <a:solidFill>
          <a:schemeClr val="tx2">
            <a:lumMod val="20000"/>
            <a:lumOff val="80000"/>
            <a:alpha val="90000"/>
          </a:schemeClr>
        </a:solidFill>
        <a:ln w="15875" cap="flat" cmpd="sng" algn="ctr">
          <a:solidFill>
            <a:schemeClr val="accent5">
              <a:tint val="40000"/>
              <a:alpha val="90000"/>
              <a:hueOff val="2128267"/>
              <a:satOff val="3922"/>
              <a:lumOff val="9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r>
            <a:rPr lang="en-US" sz="1900" kern="1200" dirty="0"/>
            <a:t>Bag of Words Model             </a:t>
          </a:r>
        </a:p>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r>
            <a:rPr lang="en-US" sz="1900" kern="1200" dirty="0"/>
            <a:t>Dimensionality Reduction</a:t>
          </a:r>
        </a:p>
      </dsp:txBody>
      <dsp:txXfrm>
        <a:off x="4797841" y="1547547"/>
        <a:ext cx="2104317" cy="4063895"/>
      </dsp:txXfrm>
    </dsp:sp>
    <dsp:sp modelId="{D4FC4574-8E6A-264E-9C04-C2115A00708F}">
      <dsp:nvSpPr>
        <dsp:cNvPr id="0" name=""/>
        <dsp:cNvSpPr/>
      </dsp:nvSpPr>
      <dsp:spPr>
        <a:xfrm>
          <a:off x="7202256" y="719272"/>
          <a:ext cx="2104317" cy="804911"/>
        </a:xfrm>
        <a:prstGeom prst="rect">
          <a:avLst/>
        </a:prstGeom>
        <a:solidFill>
          <a:schemeClr val="accent1"/>
        </a:solidFill>
        <a:ln w="15875" cap="flat" cmpd="sng" algn="ctr">
          <a:solidFill>
            <a:schemeClr val="accent5">
              <a:hueOff val="0"/>
              <a:satOff val="0"/>
              <a:lum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Build Models</a:t>
          </a:r>
        </a:p>
      </dsp:txBody>
      <dsp:txXfrm>
        <a:off x="7202256" y="719272"/>
        <a:ext cx="2104317" cy="804911"/>
      </dsp:txXfrm>
    </dsp:sp>
    <dsp:sp modelId="{BA8F189C-EA39-944C-8E63-F941FDCD3188}">
      <dsp:nvSpPr>
        <dsp:cNvPr id="0" name=""/>
        <dsp:cNvSpPr/>
      </dsp:nvSpPr>
      <dsp:spPr>
        <a:xfrm>
          <a:off x="7196764" y="1547547"/>
          <a:ext cx="2104317" cy="4063895"/>
        </a:xfrm>
        <a:prstGeom prst="rect">
          <a:avLst/>
        </a:prstGeom>
        <a:solidFill>
          <a:schemeClr val="tx2">
            <a:lumMod val="20000"/>
            <a:lumOff val="80000"/>
            <a:alpha val="90000"/>
          </a:schemeClr>
        </a:solidFill>
        <a:ln w="15875" cap="flat" cmpd="sng" algn="ctr">
          <a:solidFill>
            <a:schemeClr val="accent5">
              <a:tint val="40000"/>
              <a:alpha val="90000"/>
              <a:hueOff val="3192401"/>
              <a:satOff val="5883"/>
              <a:lumOff val="14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r>
            <a:rPr lang="en-US" sz="1900" kern="1200" dirty="0"/>
            <a:t>Binary Classification</a:t>
          </a:r>
        </a:p>
        <a:p>
          <a:pPr marL="171450" lvl="1" indent="-171450" algn="l" defTabSz="844550">
            <a:lnSpc>
              <a:spcPct val="90000"/>
            </a:lnSpc>
            <a:spcBef>
              <a:spcPct val="0"/>
            </a:spcBef>
            <a:spcAft>
              <a:spcPct val="15000"/>
            </a:spcAft>
            <a:buChar char="•"/>
          </a:pPr>
          <a:endParaRPr lang="en-US" sz="1900" kern="1200" dirty="0"/>
        </a:p>
        <a:p>
          <a:pPr marL="171450" lvl="1" indent="-171450" algn="l" defTabSz="844550">
            <a:lnSpc>
              <a:spcPct val="90000"/>
            </a:lnSpc>
            <a:spcBef>
              <a:spcPct val="0"/>
            </a:spcBef>
            <a:spcAft>
              <a:spcPct val="15000"/>
            </a:spcAft>
            <a:buChar char="•"/>
          </a:pPr>
          <a:r>
            <a:rPr lang="en-US" sz="1900" kern="1200" dirty="0"/>
            <a:t>Ensembling</a:t>
          </a:r>
        </a:p>
        <a:p>
          <a:pPr marL="171450" lvl="1" indent="-171450" algn="l" defTabSz="844550">
            <a:lnSpc>
              <a:spcPct val="90000"/>
            </a:lnSpc>
            <a:spcBef>
              <a:spcPct val="0"/>
            </a:spcBef>
            <a:spcAft>
              <a:spcPct val="15000"/>
            </a:spcAft>
            <a:buChar char="•"/>
          </a:pPr>
          <a:endParaRPr lang="en-US" sz="1900" kern="1200" dirty="0"/>
        </a:p>
      </dsp:txBody>
      <dsp:txXfrm>
        <a:off x="7196764" y="1547547"/>
        <a:ext cx="2104317" cy="4063895"/>
      </dsp:txXfrm>
    </dsp:sp>
    <dsp:sp modelId="{AF07603C-2A74-CA45-AE93-C1213CEB8519}">
      <dsp:nvSpPr>
        <dsp:cNvPr id="0" name=""/>
        <dsp:cNvSpPr/>
      </dsp:nvSpPr>
      <dsp:spPr>
        <a:xfrm>
          <a:off x="9601178" y="719272"/>
          <a:ext cx="2104317" cy="804911"/>
        </a:xfrm>
        <a:prstGeom prst="rect">
          <a:avLst/>
        </a:prstGeom>
        <a:solidFill>
          <a:schemeClr val="accent1"/>
        </a:solidFill>
        <a:ln w="15875" cap="flat" cmpd="sng" algn="ctr">
          <a:solidFill>
            <a:schemeClr val="accent5">
              <a:hueOff val="0"/>
              <a:satOff val="0"/>
              <a:lum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Evaluate and Compare</a:t>
          </a:r>
        </a:p>
      </dsp:txBody>
      <dsp:txXfrm>
        <a:off x="9601178" y="719272"/>
        <a:ext cx="2104317" cy="804911"/>
      </dsp:txXfrm>
    </dsp:sp>
    <dsp:sp modelId="{14EB68D3-8A30-1044-8223-FE22A6CBD9EF}">
      <dsp:nvSpPr>
        <dsp:cNvPr id="0" name=""/>
        <dsp:cNvSpPr/>
      </dsp:nvSpPr>
      <dsp:spPr>
        <a:xfrm>
          <a:off x="9600820" y="1547547"/>
          <a:ext cx="2104317" cy="4063895"/>
        </a:xfrm>
        <a:prstGeom prst="rect">
          <a:avLst/>
        </a:prstGeom>
        <a:solidFill>
          <a:schemeClr val="tx2">
            <a:lumMod val="20000"/>
            <a:lumOff val="80000"/>
            <a:alpha val="90000"/>
          </a:schemeClr>
        </a:solidFill>
        <a:ln w="15875" cap="flat" cmpd="sng" algn="ctr">
          <a:solidFill>
            <a:schemeClr val="accent5">
              <a:tint val="40000"/>
              <a:alpha val="90000"/>
              <a:hueOff val="4256535"/>
              <a:satOff val="7844"/>
              <a:lumOff val="18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Font typeface="Arial" panose="020B0604020202020204" pitchFamily="34" charset="0"/>
            <a:buChar char="•"/>
          </a:pPr>
          <a:endParaRPr lang="en-US" sz="1900" kern="1200" dirty="0"/>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t>Model Diagnostics</a:t>
          </a:r>
        </a:p>
        <a:p>
          <a:pPr marL="171450" lvl="1" indent="-171450" algn="l" defTabSz="844550">
            <a:lnSpc>
              <a:spcPct val="90000"/>
            </a:lnSpc>
            <a:spcBef>
              <a:spcPct val="0"/>
            </a:spcBef>
            <a:spcAft>
              <a:spcPct val="15000"/>
            </a:spcAft>
            <a:buFont typeface="Arial" panose="020B0604020202020204" pitchFamily="34" charset="0"/>
            <a:buChar char="•"/>
          </a:pPr>
          <a:endParaRPr lang="en-US" sz="1900" kern="1200" dirty="0"/>
        </a:p>
        <a:p>
          <a:pPr marL="171450" lvl="1" indent="-171450" algn="l" defTabSz="844550">
            <a:lnSpc>
              <a:spcPct val="90000"/>
            </a:lnSpc>
            <a:spcBef>
              <a:spcPct val="0"/>
            </a:spcBef>
            <a:spcAft>
              <a:spcPct val="15000"/>
            </a:spcAft>
            <a:buFont typeface="Arial" panose="020B0604020202020204" pitchFamily="34" charset="0"/>
            <a:buChar char="•"/>
          </a:pPr>
          <a:r>
            <a:rPr lang="en-US" sz="1900" kern="1200" dirty="0"/>
            <a:t>Feature Importance</a:t>
          </a:r>
        </a:p>
        <a:p>
          <a:pPr marL="171450" lvl="1" indent="-171450" algn="l" defTabSz="844550">
            <a:lnSpc>
              <a:spcPct val="90000"/>
            </a:lnSpc>
            <a:spcBef>
              <a:spcPct val="0"/>
            </a:spcBef>
            <a:spcAft>
              <a:spcPct val="15000"/>
            </a:spcAft>
            <a:buFont typeface="Arial" panose="020B0604020202020204" pitchFamily="34" charset="0"/>
            <a:buChar char="•"/>
          </a:pPr>
          <a:endParaRPr lang="en-US" sz="1900" kern="1200" dirty="0"/>
        </a:p>
      </dsp:txBody>
      <dsp:txXfrm>
        <a:off x="9600820" y="1547547"/>
        <a:ext cx="2104317" cy="406389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10/21/19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10/21/19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10/21/19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10/21/19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10/21/19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10/21/19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10/21/19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10/21/19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0"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4934229-8973-844C-95E8-ECCCA6BDC2E3}"/>
              </a:ext>
            </a:extLst>
          </p:cNvPr>
          <p:cNvSpPr>
            <a:spLocks noGrp="1"/>
          </p:cNvSpPr>
          <p:nvPr>
            <p:ph type="ctrTitle"/>
          </p:nvPr>
        </p:nvSpPr>
        <p:spPr>
          <a:xfrm>
            <a:off x="2047793" y="4614902"/>
            <a:ext cx="8081960" cy="943954"/>
          </a:xfrm>
        </p:spPr>
        <p:txBody>
          <a:bodyPr>
            <a:normAutofit fontScale="90000"/>
          </a:bodyPr>
          <a:lstStyle/>
          <a:p>
            <a:r>
              <a:rPr lang="en-US" sz="4000" b="1" dirty="0">
                <a:solidFill>
                  <a:schemeClr val="tx2"/>
                </a:solidFill>
              </a:rPr>
              <a:t>Identifying Spam using Natural Language Processing and Machine Learning</a:t>
            </a:r>
          </a:p>
        </p:txBody>
      </p:sp>
      <p:sp>
        <p:nvSpPr>
          <p:cNvPr id="3" name="Subtitle 2">
            <a:extLst>
              <a:ext uri="{FF2B5EF4-FFF2-40B4-BE49-F238E27FC236}">
                <a16:creationId xmlns:a16="http://schemas.microsoft.com/office/drawing/2014/main" id="{37ACD990-D84F-7D48-ACF5-9639A67A4249}"/>
              </a:ext>
            </a:extLst>
          </p:cNvPr>
          <p:cNvSpPr>
            <a:spLocks noGrp="1"/>
          </p:cNvSpPr>
          <p:nvPr>
            <p:ph type="subTitle" idx="1"/>
          </p:nvPr>
        </p:nvSpPr>
        <p:spPr>
          <a:xfrm>
            <a:off x="2047793" y="5837740"/>
            <a:ext cx="8081960" cy="522636"/>
          </a:xfrm>
        </p:spPr>
        <p:txBody>
          <a:bodyPr>
            <a:normAutofit/>
          </a:bodyPr>
          <a:lstStyle/>
          <a:p>
            <a:pPr algn="r"/>
            <a:r>
              <a:rPr lang="en-US" sz="2400" dirty="0">
                <a:solidFill>
                  <a:schemeClr val="tx2"/>
                </a:solidFill>
              </a:rPr>
              <a:t>Peter Ilhardt</a:t>
            </a:r>
          </a:p>
          <a:p>
            <a:pPr algn="r"/>
            <a:endParaRPr lang="en-US" sz="2400" dirty="0">
              <a:solidFill>
                <a:schemeClr val="tx2"/>
              </a:solidFill>
            </a:endParaRPr>
          </a:p>
        </p:txBody>
      </p:sp>
      <p:sp>
        <p:nvSpPr>
          <p:cNvPr id="80"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388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3886D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A50A66-96B5-444E-8F58-C4EC3798D9DF}"/>
              </a:ext>
            </a:extLst>
          </p:cNvPr>
          <p:cNvPicPr>
            <a:picLocks noChangeAspect="1"/>
          </p:cNvPicPr>
          <p:nvPr/>
        </p:nvPicPr>
        <p:blipFill rotWithShape="1">
          <a:blip r:embed="rId2"/>
          <a:srcRect l="4481" r="2600" b="2"/>
          <a:stretch/>
        </p:blipFill>
        <p:spPr>
          <a:xfrm>
            <a:off x="3215640" y="1120792"/>
            <a:ext cx="5760720" cy="3099816"/>
          </a:xfrm>
          <a:prstGeom prst="rect">
            <a:avLst/>
          </a:prstGeom>
          <a:ln w="12700">
            <a:noFill/>
          </a:ln>
        </p:spPr>
      </p:pic>
    </p:spTree>
    <p:extLst>
      <p:ext uri="{BB962C8B-B14F-4D97-AF65-F5344CB8AC3E}">
        <p14:creationId xmlns:p14="http://schemas.microsoft.com/office/powerpoint/2010/main" val="3602457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1A6766D4-DB08-5A4E-9606-9BFF4E5AE0AA}"/>
              </a:ext>
            </a:extLst>
          </p:cNvPr>
          <p:cNvSpPr>
            <a:spLocks noGrp="1"/>
          </p:cNvSpPr>
          <p:nvPr>
            <p:ph type="title"/>
          </p:nvPr>
        </p:nvSpPr>
        <p:spPr>
          <a:xfrm>
            <a:off x="2752460" y="437770"/>
            <a:ext cx="6677553" cy="1353310"/>
          </a:xfrm>
        </p:spPr>
        <p:txBody>
          <a:bodyPr anchor="b">
            <a:normAutofit/>
          </a:bodyPr>
          <a:lstStyle/>
          <a:p>
            <a:r>
              <a:rPr lang="en-US" dirty="0">
                <a:solidFill>
                  <a:schemeClr val="accent1"/>
                </a:solidFill>
              </a:rPr>
              <a:t>Class Imbalance</a:t>
            </a:r>
          </a:p>
        </p:txBody>
      </p:sp>
      <p:pic>
        <p:nvPicPr>
          <p:cNvPr id="7" name="Picture 6" descr="A screenshot of a cell phone&#10;&#10;Description automatically generated">
            <a:extLst>
              <a:ext uri="{FF2B5EF4-FFF2-40B4-BE49-F238E27FC236}">
                <a16:creationId xmlns:a16="http://schemas.microsoft.com/office/drawing/2014/main" id="{0048CF74-2101-F543-9402-FA97858E1E2E}"/>
              </a:ext>
            </a:extLst>
          </p:cNvPr>
          <p:cNvPicPr>
            <a:picLocks noChangeAspect="1"/>
          </p:cNvPicPr>
          <p:nvPr/>
        </p:nvPicPr>
        <p:blipFill>
          <a:blip r:embed="rId2"/>
          <a:stretch>
            <a:fillRect/>
          </a:stretch>
        </p:blipFill>
        <p:spPr>
          <a:xfrm>
            <a:off x="2293937" y="1791080"/>
            <a:ext cx="7047325" cy="5018315"/>
          </a:xfrm>
          <a:prstGeom prst="rect">
            <a:avLst/>
          </a:prstGeom>
        </p:spPr>
      </p:pic>
    </p:spTree>
    <p:extLst>
      <p:ext uri="{BB962C8B-B14F-4D97-AF65-F5344CB8AC3E}">
        <p14:creationId xmlns:p14="http://schemas.microsoft.com/office/powerpoint/2010/main" val="389134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3"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4403911-9C44-9441-8143-CFDE983C36F0}"/>
              </a:ext>
            </a:extLst>
          </p:cNvPr>
          <p:cNvSpPr>
            <a:spLocks noGrp="1"/>
          </p:cNvSpPr>
          <p:nvPr>
            <p:ph type="title"/>
          </p:nvPr>
        </p:nvSpPr>
        <p:spPr>
          <a:xfrm>
            <a:off x="7255695" y="409576"/>
            <a:ext cx="4123738" cy="1433323"/>
          </a:xfrm>
        </p:spPr>
        <p:txBody>
          <a:bodyPr>
            <a:normAutofit/>
          </a:bodyPr>
          <a:lstStyle/>
          <a:p>
            <a:pPr algn="l"/>
            <a:r>
              <a:rPr lang="en-US" sz="3200" dirty="0">
                <a:solidFill>
                  <a:schemeClr val="accent1"/>
                </a:solidFill>
              </a:rPr>
              <a:t>Principal Components Analysis (PCA)</a:t>
            </a:r>
          </a:p>
        </p:txBody>
      </p:sp>
      <p:sp>
        <p:nvSpPr>
          <p:cNvPr id="65" name="Rectangle 6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CC443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map&#10;&#10;Description automatically generated">
            <a:extLst>
              <a:ext uri="{FF2B5EF4-FFF2-40B4-BE49-F238E27FC236}">
                <a16:creationId xmlns:a16="http://schemas.microsoft.com/office/drawing/2014/main" id="{B9F20322-B4D1-6943-B6AE-5AF42DA83C0C}"/>
              </a:ext>
            </a:extLst>
          </p:cNvPr>
          <p:cNvPicPr>
            <a:picLocks noChangeAspect="1"/>
          </p:cNvPicPr>
          <p:nvPr/>
        </p:nvPicPr>
        <p:blipFill>
          <a:blip r:embed="rId2"/>
          <a:stretch>
            <a:fillRect/>
          </a:stretch>
        </p:blipFill>
        <p:spPr>
          <a:xfrm>
            <a:off x="904552" y="1005301"/>
            <a:ext cx="5771154" cy="4689062"/>
          </a:xfrm>
          <a:prstGeom prst="rect">
            <a:avLst/>
          </a:prstGeom>
          <a:ln w="12700">
            <a:noFill/>
          </a:ln>
        </p:spPr>
      </p:pic>
      <p:sp>
        <p:nvSpPr>
          <p:cNvPr id="3" name="Content Placeholder 2">
            <a:extLst>
              <a:ext uri="{FF2B5EF4-FFF2-40B4-BE49-F238E27FC236}">
                <a16:creationId xmlns:a16="http://schemas.microsoft.com/office/drawing/2014/main" id="{5B555DB0-CF98-D349-9029-A4661C368AD9}"/>
              </a:ext>
            </a:extLst>
          </p:cNvPr>
          <p:cNvSpPr>
            <a:spLocks noGrp="1"/>
          </p:cNvSpPr>
          <p:nvPr>
            <p:ph idx="1"/>
          </p:nvPr>
        </p:nvSpPr>
        <p:spPr>
          <a:xfrm>
            <a:off x="7293817" y="2338388"/>
            <a:ext cx="4099607" cy="3678237"/>
          </a:xfrm>
        </p:spPr>
        <p:txBody>
          <a:bodyPr>
            <a:noAutofit/>
          </a:bodyPr>
          <a:lstStyle/>
          <a:p>
            <a:pPr>
              <a:lnSpc>
                <a:spcPct val="110000"/>
              </a:lnSpc>
              <a:buClr>
                <a:srgbClr val="CC443A"/>
              </a:buClr>
            </a:pPr>
            <a:r>
              <a:rPr lang="en-US" sz="2000" dirty="0"/>
              <a:t>The document-term matrix has &gt;20,000 features!</a:t>
            </a:r>
          </a:p>
          <a:p>
            <a:pPr>
              <a:lnSpc>
                <a:spcPct val="110000"/>
              </a:lnSpc>
              <a:buClr>
                <a:srgbClr val="CC443A"/>
              </a:buClr>
            </a:pPr>
            <a:r>
              <a:rPr lang="en-US" sz="2000" dirty="0"/>
              <a:t>PCA reduces the dimensions by generating new features that capture the most variance</a:t>
            </a:r>
          </a:p>
          <a:p>
            <a:pPr>
              <a:lnSpc>
                <a:spcPct val="110000"/>
              </a:lnSpc>
              <a:buClr>
                <a:srgbClr val="CC443A"/>
              </a:buClr>
            </a:pPr>
            <a:r>
              <a:rPr lang="en-US" sz="2000" dirty="0"/>
              <a:t>This allows us to “project” the data to a lower-dimensional space and visualize clustering behavior</a:t>
            </a:r>
          </a:p>
          <a:p>
            <a:pPr>
              <a:lnSpc>
                <a:spcPct val="110000"/>
              </a:lnSpc>
              <a:buClr>
                <a:srgbClr val="CC443A"/>
              </a:buClr>
            </a:pPr>
            <a:r>
              <a:rPr lang="en-US" sz="2000" dirty="0"/>
              <a:t>PC 1 here appears to separate spam and valid articles well</a:t>
            </a:r>
          </a:p>
          <a:p>
            <a:pPr>
              <a:lnSpc>
                <a:spcPct val="110000"/>
              </a:lnSpc>
              <a:buClr>
                <a:srgbClr val="CC443A"/>
              </a:buClr>
            </a:pPr>
            <a:endParaRPr lang="en-US" sz="2000" dirty="0"/>
          </a:p>
        </p:txBody>
      </p:sp>
      <p:sp>
        <p:nvSpPr>
          <p:cNvPr id="64" name="Rectangle 63">
            <a:extLst>
              <a:ext uri="{FF2B5EF4-FFF2-40B4-BE49-F238E27FC236}">
                <a16:creationId xmlns:a16="http://schemas.microsoft.com/office/drawing/2014/main" id="{8E0E4BDF-11B4-A043-81A3-FBEFB6896211}"/>
              </a:ext>
            </a:extLst>
          </p:cNvPr>
          <p:cNvSpPr/>
          <p:nvPr/>
        </p:nvSpPr>
        <p:spPr>
          <a:xfrm>
            <a:off x="5997387" y="1114425"/>
            <a:ext cx="575168" cy="2948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5C4F6E90-785B-E34E-ABE2-1B42D45D14D8}"/>
              </a:ext>
            </a:extLst>
          </p:cNvPr>
          <p:cNvGrpSpPr/>
          <p:nvPr/>
        </p:nvGrpSpPr>
        <p:grpSpPr>
          <a:xfrm>
            <a:off x="5586984" y="1086086"/>
            <a:ext cx="1561574" cy="646331"/>
            <a:chOff x="3723348" y="1518834"/>
            <a:chExt cx="1561574" cy="646331"/>
          </a:xfrm>
        </p:grpSpPr>
        <p:sp>
          <p:nvSpPr>
            <p:cNvPr id="11" name="TextBox 10">
              <a:extLst>
                <a:ext uri="{FF2B5EF4-FFF2-40B4-BE49-F238E27FC236}">
                  <a16:creationId xmlns:a16="http://schemas.microsoft.com/office/drawing/2014/main" id="{0A669087-1B24-C944-A404-6D0DD4EE4A78}"/>
                </a:ext>
              </a:extLst>
            </p:cNvPr>
            <p:cNvSpPr txBox="1"/>
            <p:nvPr/>
          </p:nvSpPr>
          <p:spPr>
            <a:xfrm>
              <a:off x="3905251" y="1518834"/>
              <a:ext cx="1379671" cy="646331"/>
            </a:xfrm>
            <a:prstGeom prst="rect">
              <a:avLst/>
            </a:prstGeom>
            <a:noFill/>
          </p:spPr>
          <p:txBody>
            <a:bodyPr wrap="square" rtlCol="0">
              <a:spAutoFit/>
            </a:bodyPr>
            <a:lstStyle/>
            <a:p>
              <a:r>
                <a:rPr lang="en-US" b="1" dirty="0"/>
                <a:t>Valid</a:t>
              </a:r>
            </a:p>
            <a:p>
              <a:r>
                <a:rPr lang="en-US" b="1" dirty="0"/>
                <a:t>Spam</a:t>
              </a:r>
            </a:p>
          </p:txBody>
        </p:sp>
        <p:sp>
          <p:nvSpPr>
            <p:cNvPr id="36" name="Oval 35">
              <a:extLst>
                <a:ext uri="{FF2B5EF4-FFF2-40B4-BE49-F238E27FC236}">
                  <a16:creationId xmlns:a16="http://schemas.microsoft.com/office/drawing/2014/main" id="{CFE165A3-312B-7249-92B1-5CFE18ACCF0C}"/>
                </a:ext>
              </a:extLst>
            </p:cNvPr>
            <p:cNvSpPr>
              <a:spLocks noChangeAspect="1"/>
            </p:cNvSpPr>
            <p:nvPr/>
          </p:nvSpPr>
          <p:spPr>
            <a:xfrm>
              <a:off x="3725585" y="1646989"/>
              <a:ext cx="137508" cy="137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8F1A6EA7-B7FD-5349-A4B8-8610235A83C6}"/>
                </a:ext>
              </a:extLst>
            </p:cNvPr>
            <p:cNvSpPr>
              <a:spLocks noChangeAspect="1"/>
            </p:cNvSpPr>
            <p:nvPr/>
          </p:nvSpPr>
          <p:spPr>
            <a:xfrm>
              <a:off x="3723348" y="1904882"/>
              <a:ext cx="137508" cy="137508"/>
            </a:xfrm>
            <a:prstGeom prst="ellipse">
              <a:avLst/>
            </a:prstGeom>
            <a:solidFill>
              <a:srgbClr val="13B346"/>
            </a:solidFill>
            <a:ln>
              <a:solidFill>
                <a:srgbClr val="13B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1" name="Straight Connector 70">
            <a:extLst>
              <a:ext uri="{FF2B5EF4-FFF2-40B4-BE49-F238E27FC236}">
                <a16:creationId xmlns:a16="http://schemas.microsoft.com/office/drawing/2014/main" id="{9DC20BF6-4D77-074E-AED2-EE2DB3BA59FE}"/>
              </a:ext>
            </a:extLst>
          </p:cNvPr>
          <p:cNvCxnSpPr/>
          <p:nvPr/>
        </p:nvCxnSpPr>
        <p:spPr>
          <a:xfrm>
            <a:off x="2386738" y="1114425"/>
            <a:ext cx="0" cy="4160838"/>
          </a:xfrm>
          <a:prstGeom prst="line">
            <a:avLst/>
          </a:prstGeom>
          <a:ln w="19050">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372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6"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6" name="Group 35">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7" name="Rectangle 36">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Isosceles Triangle 37">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1" name="Rectangle 40">
            <a:extLst>
              <a:ext uri="{FF2B5EF4-FFF2-40B4-BE49-F238E27FC236}">
                <a16:creationId xmlns:a16="http://schemas.microsoft.com/office/drawing/2014/main" id="{970A98CA-71CF-41CD-937B-850795886A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6F326EE7-A508-4EF7-AFBF-63D7A596E9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4" name="Freeform 5">
              <a:extLst>
                <a:ext uri="{FF2B5EF4-FFF2-40B4-BE49-F238E27FC236}">
                  <a16:creationId xmlns:a16="http://schemas.microsoft.com/office/drawing/2014/main" id="{E5D2B1BD-1F12-4523-A9CC-D3186D5426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6">
              <a:extLst>
                <a:ext uri="{FF2B5EF4-FFF2-40B4-BE49-F238E27FC236}">
                  <a16:creationId xmlns:a16="http://schemas.microsoft.com/office/drawing/2014/main" id="{741741D2-ED67-4813-83F3-5EB418BB69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7">
              <a:extLst>
                <a:ext uri="{FF2B5EF4-FFF2-40B4-BE49-F238E27FC236}">
                  <a16:creationId xmlns:a16="http://schemas.microsoft.com/office/drawing/2014/main" id="{FF2A87CA-AEEF-44CB-AE35-AA98FE9B44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8">
              <a:extLst>
                <a:ext uri="{FF2B5EF4-FFF2-40B4-BE49-F238E27FC236}">
                  <a16:creationId xmlns:a16="http://schemas.microsoft.com/office/drawing/2014/main" id="{651423C2-A694-4809-8972-E7C432E60E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9">
              <a:extLst>
                <a:ext uri="{FF2B5EF4-FFF2-40B4-BE49-F238E27FC236}">
                  <a16:creationId xmlns:a16="http://schemas.microsoft.com/office/drawing/2014/main" id="{B49B31D5-A22A-4C8A-8516-3DEEFAF469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0">
              <a:extLst>
                <a:ext uri="{FF2B5EF4-FFF2-40B4-BE49-F238E27FC236}">
                  <a16:creationId xmlns:a16="http://schemas.microsoft.com/office/drawing/2014/main" id="{177DF76B-4383-4F06-8125-43E9162D2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1">
              <a:extLst>
                <a:ext uri="{FF2B5EF4-FFF2-40B4-BE49-F238E27FC236}">
                  <a16:creationId xmlns:a16="http://schemas.microsoft.com/office/drawing/2014/main" id="{1F488673-3613-4D34-BF97-A4B6ADA63C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2">
              <a:extLst>
                <a:ext uri="{FF2B5EF4-FFF2-40B4-BE49-F238E27FC236}">
                  <a16:creationId xmlns:a16="http://schemas.microsoft.com/office/drawing/2014/main" id="{26877494-71D4-4879-8E63-55A8239AB4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3">
              <a:extLst>
                <a:ext uri="{FF2B5EF4-FFF2-40B4-BE49-F238E27FC236}">
                  <a16:creationId xmlns:a16="http://schemas.microsoft.com/office/drawing/2014/main" id="{8DC06A40-DE2B-41AF-A528-2E900DD560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4">
              <a:extLst>
                <a:ext uri="{FF2B5EF4-FFF2-40B4-BE49-F238E27FC236}">
                  <a16:creationId xmlns:a16="http://schemas.microsoft.com/office/drawing/2014/main" id="{768B663C-FBC1-4556-9328-EAF4995DC2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5">
              <a:extLst>
                <a:ext uri="{FF2B5EF4-FFF2-40B4-BE49-F238E27FC236}">
                  <a16:creationId xmlns:a16="http://schemas.microsoft.com/office/drawing/2014/main" id="{2BD7EBB2-5F33-4651-9A8D-22BB0EFEC6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515B1D80-2CCA-480A-9E73-5AE4D385D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7">
              <a:extLst>
                <a:ext uri="{FF2B5EF4-FFF2-40B4-BE49-F238E27FC236}">
                  <a16:creationId xmlns:a16="http://schemas.microsoft.com/office/drawing/2014/main" id="{FDBE8DEF-819D-4AA7-8815-52EB22ACF0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8">
              <a:extLst>
                <a:ext uri="{FF2B5EF4-FFF2-40B4-BE49-F238E27FC236}">
                  <a16:creationId xmlns:a16="http://schemas.microsoft.com/office/drawing/2014/main" id="{AE90681D-42FE-4C0F-80CA-EA05785E0B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9">
              <a:extLst>
                <a:ext uri="{FF2B5EF4-FFF2-40B4-BE49-F238E27FC236}">
                  <a16:creationId xmlns:a16="http://schemas.microsoft.com/office/drawing/2014/main" id="{FA86AD07-319B-411F-AC45-AA52F8D3C3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0">
              <a:extLst>
                <a:ext uri="{FF2B5EF4-FFF2-40B4-BE49-F238E27FC236}">
                  <a16:creationId xmlns:a16="http://schemas.microsoft.com/office/drawing/2014/main" id="{C859D20C-F34C-48EB-BE36-9CEE77C2C0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1">
              <a:extLst>
                <a:ext uri="{FF2B5EF4-FFF2-40B4-BE49-F238E27FC236}">
                  <a16:creationId xmlns:a16="http://schemas.microsoft.com/office/drawing/2014/main" id="{E65C4ECC-A417-4C0C-B0DA-45536454BA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2">
              <a:extLst>
                <a:ext uri="{FF2B5EF4-FFF2-40B4-BE49-F238E27FC236}">
                  <a16:creationId xmlns:a16="http://schemas.microsoft.com/office/drawing/2014/main" id="{CC6F4AC2-FAA9-45AD-A4BC-8237BCE702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3">
              <a:extLst>
                <a:ext uri="{FF2B5EF4-FFF2-40B4-BE49-F238E27FC236}">
                  <a16:creationId xmlns:a16="http://schemas.microsoft.com/office/drawing/2014/main" id="{4A9DE6F0-4620-4084-B281-FE044DB2C8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4" name="Rectangle 63">
            <a:extLst>
              <a:ext uri="{FF2B5EF4-FFF2-40B4-BE49-F238E27FC236}">
                <a16:creationId xmlns:a16="http://schemas.microsoft.com/office/drawing/2014/main" id="{57FEE73E-FB69-4E9E-BF08-78CA18862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9" y="0"/>
            <a:ext cx="12191695" cy="4197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8" name="Content Placeholder 7" descr="A picture containing table, holding, laptop, wooden&#10;&#10;Description automatically generated">
            <a:extLst>
              <a:ext uri="{FF2B5EF4-FFF2-40B4-BE49-F238E27FC236}">
                <a16:creationId xmlns:a16="http://schemas.microsoft.com/office/drawing/2014/main" id="{8FDC98BE-0D87-EE4F-A3E2-A5DC23F687DB}"/>
              </a:ext>
            </a:extLst>
          </p:cNvPr>
          <p:cNvPicPr>
            <a:picLocks noGrp="1" noChangeAspect="1"/>
          </p:cNvPicPr>
          <p:nvPr>
            <p:ph sz="half" idx="2"/>
          </p:nvPr>
        </p:nvPicPr>
        <p:blipFill>
          <a:blip r:embed="rId2"/>
          <a:stretch>
            <a:fillRect/>
          </a:stretch>
        </p:blipFill>
        <p:spPr>
          <a:xfrm>
            <a:off x="83160" y="190182"/>
            <a:ext cx="6113929" cy="3118104"/>
          </a:xfrm>
          <a:prstGeom prst="rect">
            <a:avLst/>
          </a:prstGeom>
          <a:ln w="12700">
            <a:noFill/>
          </a:ln>
        </p:spPr>
      </p:pic>
      <p:pic>
        <p:nvPicPr>
          <p:cNvPr id="10" name="Picture 9" descr="A close up of a sign&#10;&#10;Description automatically generated">
            <a:extLst>
              <a:ext uri="{FF2B5EF4-FFF2-40B4-BE49-F238E27FC236}">
                <a16:creationId xmlns:a16="http://schemas.microsoft.com/office/drawing/2014/main" id="{B81E4331-A0E8-6144-9179-78CEE4CBBA27}"/>
              </a:ext>
            </a:extLst>
          </p:cNvPr>
          <p:cNvPicPr>
            <a:picLocks noChangeAspect="1"/>
          </p:cNvPicPr>
          <p:nvPr/>
        </p:nvPicPr>
        <p:blipFill>
          <a:blip r:embed="rId3"/>
          <a:stretch>
            <a:fillRect/>
          </a:stretch>
        </p:blipFill>
        <p:spPr>
          <a:xfrm>
            <a:off x="5994112" y="192059"/>
            <a:ext cx="6113930" cy="3118104"/>
          </a:xfrm>
          <a:prstGeom prst="rect">
            <a:avLst/>
          </a:prstGeom>
          <a:ln w="12700">
            <a:noFill/>
          </a:ln>
        </p:spPr>
      </p:pic>
      <p:grpSp>
        <p:nvGrpSpPr>
          <p:cNvPr id="66" name="Group 65">
            <a:extLst>
              <a:ext uri="{FF2B5EF4-FFF2-40B4-BE49-F238E27FC236}">
                <a16:creationId xmlns:a16="http://schemas.microsoft.com/office/drawing/2014/main" id="{9D45FA45-1472-4C71-BA56-6BFB628AD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7" name="Isosceles Triangle 39">
              <a:extLst>
                <a:ext uri="{FF2B5EF4-FFF2-40B4-BE49-F238E27FC236}">
                  <a16:creationId xmlns:a16="http://schemas.microsoft.com/office/drawing/2014/main" id="{72B03240-6F06-45A1-9634-C4D45839D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3366D9C-D995-48FE-B2BD-ECE2EE2A4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126808F-D1DB-CC43-BFC9-E8390E5DD74F}"/>
              </a:ext>
            </a:extLst>
          </p:cNvPr>
          <p:cNvSpPr>
            <a:spLocks noGrp="1"/>
          </p:cNvSpPr>
          <p:nvPr>
            <p:ph type="title"/>
          </p:nvPr>
        </p:nvSpPr>
        <p:spPr>
          <a:xfrm>
            <a:off x="356127" y="4293388"/>
            <a:ext cx="11395379" cy="727748"/>
          </a:xfrm>
        </p:spPr>
        <p:txBody>
          <a:bodyPr vert="horz" lIns="228600" tIns="228600" rIns="228600" bIns="0" rtlCol="0" anchor="b">
            <a:normAutofit fontScale="90000"/>
          </a:bodyPr>
          <a:lstStyle/>
          <a:p>
            <a:pPr>
              <a:lnSpc>
                <a:spcPct val="80000"/>
              </a:lnSpc>
            </a:pPr>
            <a:r>
              <a:rPr lang="en-US" dirty="0"/>
              <a:t>Principal Components Analysis Reveals Important Words</a:t>
            </a:r>
          </a:p>
        </p:txBody>
      </p:sp>
      <p:sp>
        <p:nvSpPr>
          <p:cNvPr id="63" name="TextBox 62">
            <a:extLst>
              <a:ext uri="{FF2B5EF4-FFF2-40B4-BE49-F238E27FC236}">
                <a16:creationId xmlns:a16="http://schemas.microsoft.com/office/drawing/2014/main" id="{C91B6B10-6937-2C49-860E-859BC69E09FA}"/>
              </a:ext>
            </a:extLst>
          </p:cNvPr>
          <p:cNvSpPr txBox="1"/>
          <p:nvPr/>
        </p:nvSpPr>
        <p:spPr>
          <a:xfrm>
            <a:off x="819784" y="3247145"/>
            <a:ext cx="4640680" cy="707886"/>
          </a:xfrm>
          <a:prstGeom prst="rect">
            <a:avLst/>
          </a:prstGeom>
          <a:noFill/>
        </p:spPr>
        <p:txBody>
          <a:bodyPr wrap="square" rtlCol="0">
            <a:spAutoFit/>
          </a:bodyPr>
          <a:lstStyle/>
          <a:p>
            <a:pPr algn="ctr"/>
            <a:r>
              <a:rPr lang="en-US" sz="4000" b="1" dirty="0"/>
              <a:t>Positive Loadings</a:t>
            </a:r>
          </a:p>
        </p:txBody>
      </p:sp>
      <p:sp>
        <p:nvSpPr>
          <p:cNvPr id="65" name="TextBox 64">
            <a:extLst>
              <a:ext uri="{FF2B5EF4-FFF2-40B4-BE49-F238E27FC236}">
                <a16:creationId xmlns:a16="http://schemas.microsoft.com/office/drawing/2014/main" id="{D655CDB9-2CAB-D041-AAC9-AD4E6DF47DFE}"/>
              </a:ext>
            </a:extLst>
          </p:cNvPr>
          <p:cNvSpPr txBox="1"/>
          <p:nvPr/>
        </p:nvSpPr>
        <p:spPr>
          <a:xfrm>
            <a:off x="6741759" y="3247145"/>
            <a:ext cx="4856334" cy="707886"/>
          </a:xfrm>
          <a:prstGeom prst="rect">
            <a:avLst/>
          </a:prstGeom>
          <a:noFill/>
        </p:spPr>
        <p:txBody>
          <a:bodyPr wrap="square" rtlCol="0">
            <a:spAutoFit/>
          </a:bodyPr>
          <a:lstStyle/>
          <a:p>
            <a:pPr algn="ctr"/>
            <a:r>
              <a:rPr lang="en-US" sz="4000" b="1" dirty="0"/>
              <a:t>Negative Loadings</a:t>
            </a:r>
          </a:p>
        </p:txBody>
      </p:sp>
    </p:spTree>
    <p:extLst>
      <p:ext uri="{BB962C8B-B14F-4D97-AF65-F5344CB8AC3E}">
        <p14:creationId xmlns:p14="http://schemas.microsoft.com/office/powerpoint/2010/main" val="395095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 name="Group 10">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2" name="Group 31">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3" name="Rectangle 32">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Isosceles Triangle 33">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63" name="Rectangle 3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3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1A6766D4-DB08-5A4E-9606-9BFF4E5AE0AA}"/>
              </a:ext>
            </a:extLst>
          </p:cNvPr>
          <p:cNvSpPr>
            <a:spLocks noGrp="1"/>
          </p:cNvSpPr>
          <p:nvPr>
            <p:ph type="title"/>
          </p:nvPr>
        </p:nvSpPr>
        <p:spPr>
          <a:xfrm>
            <a:off x="1374550" y="5460862"/>
            <a:ext cx="9435152" cy="789673"/>
          </a:xfrm>
        </p:spPr>
        <p:txBody>
          <a:bodyPr vert="horz" lIns="228600" tIns="228600" rIns="228600" bIns="0" rtlCol="0" anchor="ctr">
            <a:normAutofit/>
          </a:bodyPr>
          <a:lstStyle/>
          <a:p>
            <a:pPr>
              <a:lnSpc>
                <a:spcPct val="80000"/>
              </a:lnSpc>
            </a:pPr>
            <a:r>
              <a:rPr lang="en-US" dirty="0">
                <a:solidFill>
                  <a:schemeClr val="bg1"/>
                </a:solidFill>
              </a:rPr>
              <a:t>Cluster Analysis</a:t>
            </a:r>
          </a:p>
        </p:txBody>
      </p:sp>
      <p:sp>
        <p:nvSpPr>
          <p:cNvPr id="60" name="Freeform: Shape 59">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49FE7C92-B02C-4541-8D16-F9ADFAB054CF}"/>
              </a:ext>
            </a:extLst>
          </p:cNvPr>
          <p:cNvPicPr>
            <a:picLocks noChangeAspect="1"/>
          </p:cNvPicPr>
          <p:nvPr/>
        </p:nvPicPr>
        <p:blipFill>
          <a:blip r:embed="rId2"/>
          <a:stretch>
            <a:fillRect/>
          </a:stretch>
        </p:blipFill>
        <p:spPr>
          <a:xfrm>
            <a:off x="420167" y="104991"/>
            <a:ext cx="5381083" cy="437213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4C47F65-B5B4-7E49-A5CB-B8A49E853445}"/>
              </a:ext>
            </a:extLst>
          </p:cNvPr>
          <p:cNvPicPr>
            <a:picLocks noChangeAspect="1"/>
          </p:cNvPicPr>
          <p:nvPr/>
        </p:nvPicPr>
        <p:blipFill>
          <a:blip r:embed="rId3"/>
          <a:stretch>
            <a:fillRect/>
          </a:stretch>
        </p:blipFill>
        <p:spPr>
          <a:xfrm>
            <a:off x="6311909" y="104991"/>
            <a:ext cx="5379486" cy="4370832"/>
          </a:xfrm>
          <a:prstGeom prst="rect">
            <a:avLst/>
          </a:prstGeom>
        </p:spPr>
      </p:pic>
      <p:sp>
        <p:nvSpPr>
          <p:cNvPr id="65" name="TextBox 64">
            <a:extLst>
              <a:ext uri="{FF2B5EF4-FFF2-40B4-BE49-F238E27FC236}">
                <a16:creationId xmlns:a16="http://schemas.microsoft.com/office/drawing/2014/main" id="{904631DD-C65A-E647-B701-84D053356D6D}"/>
              </a:ext>
            </a:extLst>
          </p:cNvPr>
          <p:cNvSpPr txBox="1"/>
          <p:nvPr/>
        </p:nvSpPr>
        <p:spPr>
          <a:xfrm>
            <a:off x="1979930" y="4406782"/>
            <a:ext cx="4640680" cy="584775"/>
          </a:xfrm>
          <a:prstGeom prst="rect">
            <a:avLst/>
          </a:prstGeom>
          <a:noFill/>
        </p:spPr>
        <p:txBody>
          <a:bodyPr wrap="square" rtlCol="0">
            <a:spAutoFit/>
          </a:bodyPr>
          <a:lstStyle/>
          <a:p>
            <a:pPr algn="ctr"/>
            <a:r>
              <a:rPr lang="en-US" sz="3200" b="1" dirty="0"/>
              <a:t>K-Means</a:t>
            </a:r>
          </a:p>
        </p:txBody>
      </p:sp>
      <p:sp>
        <p:nvSpPr>
          <p:cNvPr id="66" name="TextBox 65">
            <a:extLst>
              <a:ext uri="{FF2B5EF4-FFF2-40B4-BE49-F238E27FC236}">
                <a16:creationId xmlns:a16="http://schemas.microsoft.com/office/drawing/2014/main" id="{2D7B2667-475D-EF44-B160-5E3E2C06B7CC}"/>
              </a:ext>
            </a:extLst>
          </p:cNvPr>
          <p:cNvSpPr txBox="1"/>
          <p:nvPr/>
        </p:nvSpPr>
        <p:spPr>
          <a:xfrm>
            <a:off x="5518793" y="4406783"/>
            <a:ext cx="4856334" cy="584775"/>
          </a:xfrm>
          <a:prstGeom prst="rect">
            <a:avLst/>
          </a:prstGeom>
          <a:noFill/>
        </p:spPr>
        <p:txBody>
          <a:bodyPr wrap="square" rtlCol="0">
            <a:spAutoFit/>
          </a:bodyPr>
          <a:lstStyle/>
          <a:p>
            <a:pPr algn="ctr"/>
            <a:r>
              <a:rPr lang="en-US" sz="3200" b="1" dirty="0"/>
              <a:t>PCA</a:t>
            </a:r>
          </a:p>
        </p:txBody>
      </p:sp>
      <p:sp>
        <p:nvSpPr>
          <p:cNvPr id="36" name="Oval 35">
            <a:extLst>
              <a:ext uri="{FF2B5EF4-FFF2-40B4-BE49-F238E27FC236}">
                <a16:creationId xmlns:a16="http://schemas.microsoft.com/office/drawing/2014/main" id="{7146D1AA-ECE2-AD41-BC34-059608C7F25B}"/>
              </a:ext>
            </a:extLst>
          </p:cNvPr>
          <p:cNvSpPr/>
          <p:nvPr/>
        </p:nvSpPr>
        <p:spPr>
          <a:xfrm rot="20929774">
            <a:off x="1048581" y="3447309"/>
            <a:ext cx="1166502" cy="606708"/>
          </a:xfrm>
          <a:prstGeom prst="ellipse">
            <a:avLst/>
          </a:prstGeom>
          <a:noFill/>
          <a:ln w="698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A3739707-0EC3-B549-BE60-E9799C30B19A}"/>
              </a:ext>
            </a:extLst>
          </p:cNvPr>
          <p:cNvCxnSpPr>
            <a:cxnSpLocks/>
          </p:cNvCxnSpPr>
          <p:nvPr/>
        </p:nvCxnSpPr>
        <p:spPr>
          <a:xfrm flipH="1">
            <a:off x="1321144" y="4063104"/>
            <a:ext cx="248932" cy="194073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69C42EE-7E8E-4848-AB59-29157FF9B04B}"/>
              </a:ext>
            </a:extLst>
          </p:cNvPr>
          <p:cNvSpPr txBox="1"/>
          <p:nvPr/>
        </p:nvSpPr>
        <p:spPr>
          <a:xfrm>
            <a:off x="351364" y="5970819"/>
            <a:ext cx="3101440" cy="461665"/>
          </a:xfrm>
          <a:prstGeom prst="rect">
            <a:avLst/>
          </a:prstGeom>
          <a:solidFill>
            <a:schemeClr val="bg1"/>
          </a:solidFill>
        </p:spPr>
        <p:txBody>
          <a:bodyPr wrap="square" rtlCol="0">
            <a:spAutoFit/>
          </a:bodyPr>
          <a:lstStyle/>
          <a:p>
            <a:pPr algn="ctr"/>
            <a:r>
              <a:rPr lang="en-US" sz="2400" dirty="0"/>
              <a:t>www.satprnews.com</a:t>
            </a:r>
          </a:p>
        </p:txBody>
      </p:sp>
      <p:grpSp>
        <p:nvGrpSpPr>
          <p:cNvPr id="70" name="Group 69">
            <a:extLst>
              <a:ext uri="{FF2B5EF4-FFF2-40B4-BE49-F238E27FC236}">
                <a16:creationId xmlns:a16="http://schemas.microsoft.com/office/drawing/2014/main" id="{A0CE5A9C-5DFD-5844-A995-FB25E161A5BC}"/>
              </a:ext>
            </a:extLst>
          </p:cNvPr>
          <p:cNvGrpSpPr/>
          <p:nvPr/>
        </p:nvGrpSpPr>
        <p:grpSpPr>
          <a:xfrm>
            <a:off x="4626983" y="249926"/>
            <a:ext cx="1561574" cy="646331"/>
            <a:chOff x="3723348" y="1518834"/>
            <a:chExt cx="1561574" cy="646331"/>
          </a:xfrm>
        </p:grpSpPr>
        <p:sp>
          <p:nvSpPr>
            <p:cNvPr id="71" name="TextBox 70">
              <a:extLst>
                <a:ext uri="{FF2B5EF4-FFF2-40B4-BE49-F238E27FC236}">
                  <a16:creationId xmlns:a16="http://schemas.microsoft.com/office/drawing/2014/main" id="{B24A96F9-7B62-584B-9E24-81E190CE2FC0}"/>
                </a:ext>
              </a:extLst>
            </p:cNvPr>
            <p:cNvSpPr txBox="1"/>
            <p:nvPr/>
          </p:nvSpPr>
          <p:spPr>
            <a:xfrm>
              <a:off x="3905251" y="1518834"/>
              <a:ext cx="1379671" cy="646331"/>
            </a:xfrm>
            <a:prstGeom prst="rect">
              <a:avLst/>
            </a:prstGeom>
            <a:noFill/>
          </p:spPr>
          <p:txBody>
            <a:bodyPr wrap="square" rtlCol="0">
              <a:spAutoFit/>
            </a:bodyPr>
            <a:lstStyle/>
            <a:p>
              <a:r>
                <a:rPr lang="en-US" b="1" dirty="0"/>
                <a:t>Valid</a:t>
              </a:r>
            </a:p>
            <a:p>
              <a:r>
                <a:rPr lang="en-US" b="1" dirty="0"/>
                <a:t>Spam</a:t>
              </a:r>
            </a:p>
          </p:txBody>
        </p:sp>
        <p:sp>
          <p:nvSpPr>
            <p:cNvPr id="72" name="Oval 71">
              <a:extLst>
                <a:ext uri="{FF2B5EF4-FFF2-40B4-BE49-F238E27FC236}">
                  <a16:creationId xmlns:a16="http://schemas.microsoft.com/office/drawing/2014/main" id="{7E2B58FF-2897-114E-A923-5AFD273188C4}"/>
                </a:ext>
              </a:extLst>
            </p:cNvPr>
            <p:cNvSpPr>
              <a:spLocks noChangeAspect="1"/>
            </p:cNvSpPr>
            <p:nvPr/>
          </p:nvSpPr>
          <p:spPr>
            <a:xfrm>
              <a:off x="3725585" y="1646989"/>
              <a:ext cx="137508" cy="137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F81D9FF-D553-5740-A120-0A370B49276D}"/>
                </a:ext>
              </a:extLst>
            </p:cNvPr>
            <p:cNvSpPr>
              <a:spLocks noChangeAspect="1"/>
            </p:cNvSpPr>
            <p:nvPr/>
          </p:nvSpPr>
          <p:spPr>
            <a:xfrm>
              <a:off x="3723348" y="1904882"/>
              <a:ext cx="137508" cy="137508"/>
            </a:xfrm>
            <a:prstGeom prst="ellipse">
              <a:avLst/>
            </a:prstGeom>
            <a:solidFill>
              <a:srgbClr val="13B346"/>
            </a:solidFill>
            <a:ln>
              <a:solidFill>
                <a:srgbClr val="13B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2DF0A852-530A-E747-82CA-708EAB38DC83}"/>
              </a:ext>
            </a:extLst>
          </p:cNvPr>
          <p:cNvGrpSpPr/>
          <p:nvPr/>
        </p:nvGrpSpPr>
        <p:grpSpPr>
          <a:xfrm>
            <a:off x="10577276" y="249925"/>
            <a:ext cx="1561574" cy="646331"/>
            <a:chOff x="3723348" y="1518834"/>
            <a:chExt cx="1561574" cy="646331"/>
          </a:xfrm>
        </p:grpSpPr>
        <p:sp>
          <p:nvSpPr>
            <p:cNvPr id="75" name="TextBox 74">
              <a:extLst>
                <a:ext uri="{FF2B5EF4-FFF2-40B4-BE49-F238E27FC236}">
                  <a16:creationId xmlns:a16="http://schemas.microsoft.com/office/drawing/2014/main" id="{898DB940-2E89-FE44-A364-ED12B2231DAD}"/>
                </a:ext>
              </a:extLst>
            </p:cNvPr>
            <p:cNvSpPr txBox="1"/>
            <p:nvPr/>
          </p:nvSpPr>
          <p:spPr>
            <a:xfrm>
              <a:off x="3905251" y="1518834"/>
              <a:ext cx="1379671" cy="646331"/>
            </a:xfrm>
            <a:prstGeom prst="rect">
              <a:avLst/>
            </a:prstGeom>
            <a:noFill/>
          </p:spPr>
          <p:txBody>
            <a:bodyPr wrap="square" rtlCol="0">
              <a:spAutoFit/>
            </a:bodyPr>
            <a:lstStyle/>
            <a:p>
              <a:r>
                <a:rPr lang="en-US" b="1" dirty="0"/>
                <a:t>Valid</a:t>
              </a:r>
            </a:p>
            <a:p>
              <a:r>
                <a:rPr lang="en-US" b="1" dirty="0"/>
                <a:t>Spam</a:t>
              </a:r>
            </a:p>
          </p:txBody>
        </p:sp>
        <p:sp>
          <p:nvSpPr>
            <p:cNvPr id="76" name="Oval 75">
              <a:extLst>
                <a:ext uri="{FF2B5EF4-FFF2-40B4-BE49-F238E27FC236}">
                  <a16:creationId xmlns:a16="http://schemas.microsoft.com/office/drawing/2014/main" id="{76C150C5-44F2-EF45-9498-ED926AA45FBF}"/>
                </a:ext>
              </a:extLst>
            </p:cNvPr>
            <p:cNvSpPr>
              <a:spLocks noChangeAspect="1"/>
            </p:cNvSpPr>
            <p:nvPr/>
          </p:nvSpPr>
          <p:spPr>
            <a:xfrm>
              <a:off x="3725585" y="1646989"/>
              <a:ext cx="137508" cy="137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CAEA607-34C3-0C40-A25B-F8C189216C33}"/>
                </a:ext>
              </a:extLst>
            </p:cNvPr>
            <p:cNvSpPr>
              <a:spLocks noChangeAspect="1"/>
            </p:cNvSpPr>
            <p:nvPr/>
          </p:nvSpPr>
          <p:spPr>
            <a:xfrm>
              <a:off x="3723348" y="1904882"/>
              <a:ext cx="137508" cy="137508"/>
            </a:xfrm>
            <a:prstGeom prst="ellipse">
              <a:avLst/>
            </a:prstGeom>
            <a:solidFill>
              <a:srgbClr val="13B346"/>
            </a:solidFill>
            <a:ln>
              <a:solidFill>
                <a:srgbClr val="13B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52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5365B-8333-EF47-A4BC-600CB5A626E8}"/>
              </a:ext>
            </a:extLst>
          </p:cNvPr>
          <p:cNvSpPr>
            <a:spLocks noGrp="1"/>
          </p:cNvSpPr>
          <p:nvPr>
            <p:ph type="title"/>
          </p:nvPr>
        </p:nvSpPr>
        <p:spPr>
          <a:xfrm>
            <a:off x="2504281" y="683199"/>
            <a:ext cx="6230857" cy="1230570"/>
          </a:xfrm>
        </p:spPr>
        <p:txBody>
          <a:bodyPr anchor="t">
            <a:normAutofit/>
          </a:bodyPr>
          <a:lstStyle/>
          <a:p>
            <a:pPr algn="l"/>
            <a:r>
              <a:rPr lang="en-US" sz="3600" dirty="0">
                <a:solidFill>
                  <a:schemeClr val="accent1"/>
                </a:solidFill>
              </a:rPr>
              <a:t>Logistic Regression</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A0FD4090-B69A-BE43-95BA-57C550D59260}"/>
              </a:ext>
            </a:extLst>
          </p:cNvPr>
          <p:cNvSpPr>
            <a:spLocks noGrp="1"/>
          </p:cNvSpPr>
          <p:nvPr>
            <p:ph idx="1"/>
          </p:nvPr>
        </p:nvSpPr>
        <p:spPr>
          <a:xfrm>
            <a:off x="2413372" y="2483910"/>
            <a:ext cx="6444488" cy="3802762"/>
          </a:xfrm>
        </p:spPr>
        <p:txBody>
          <a:bodyPr anchor="t">
            <a:noAutofit/>
          </a:bodyPr>
          <a:lstStyle/>
          <a:p>
            <a:r>
              <a:rPr lang="en-US" sz="2100" dirty="0"/>
              <a:t>Simple linear model for binary classification</a:t>
            </a:r>
          </a:p>
          <a:p>
            <a:r>
              <a:rPr lang="en-US" sz="2100" dirty="0"/>
              <a:t>Predicts probability of one class (e.g. </a:t>
            </a:r>
            <a:r>
              <a:rPr lang="en-US" sz="2100" i="1" dirty="0"/>
              <a:t>Spam</a:t>
            </a:r>
            <a:r>
              <a:rPr lang="en-US" sz="2100" dirty="0"/>
              <a:t>) over the other </a:t>
            </a:r>
            <a:r>
              <a:rPr lang="en-US" sz="2100" i="1" dirty="0"/>
              <a:t>(Valid)</a:t>
            </a:r>
            <a:r>
              <a:rPr lang="en-US" sz="2100" dirty="0"/>
              <a:t> for given X values, using the sigmoid function</a:t>
            </a:r>
          </a:p>
          <a:p>
            <a:r>
              <a:rPr lang="en-US" sz="2100" dirty="0"/>
              <a:t>Based on calculation of “odds” (probability of Class A / probability of Class B)</a:t>
            </a:r>
          </a:p>
          <a:p>
            <a:r>
              <a:rPr lang="en-US" sz="2100" dirty="0"/>
              <a:t>Features and their coefficients are linearly related to the “log-odds” (log of odds) of Class A</a:t>
            </a:r>
          </a:p>
        </p:txBody>
      </p:sp>
      <p:pic>
        <p:nvPicPr>
          <p:cNvPr id="5" name="Picture 4">
            <a:extLst>
              <a:ext uri="{FF2B5EF4-FFF2-40B4-BE49-F238E27FC236}">
                <a16:creationId xmlns:a16="http://schemas.microsoft.com/office/drawing/2014/main" id="{67AD2078-8BD4-EF4E-BD41-7A3AE8DF86B5}"/>
              </a:ext>
            </a:extLst>
          </p:cNvPr>
          <p:cNvPicPr>
            <a:picLocks noChangeAspect="1"/>
          </p:cNvPicPr>
          <p:nvPr/>
        </p:nvPicPr>
        <p:blipFill>
          <a:blip r:embed="rId2"/>
          <a:stretch>
            <a:fillRect/>
          </a:stretch>
        </p:blipFill>
        <p:spPr>
          <a:xfrm>
            <a:off x="7710526" y="319650"/>
            <a:ext cx="3926467" cy="1909200"/>
          </a:xfrm>
          <a:prstGeom prst="rect">
            <a:avLst/>
          </a:prstGeom>
        </p:spPr>
      </p:pic>
      <p:sp>
        <p:nvSpPr>
          <p:cNvPr id="6" name="Rectangle 5">
            <a:extLst>
              <a:ext uri="{FF2B5EF4-FFF2-40B4-BE49-F238E27FC236}">
                <a16:creationId xmlns:a16="http://schemas.microsoft.com/office/drawing/2014/main" id="{041DE02D-C14A-D841-9572-F6376B0ED924}"/>
              </a:ext>
            </a:extLst>
          </p:cNvPr>
          <p:cNvSpPr/>
          <p:nvPr/>
        </p:nvSpPr>
        <p:spPr>
          <a:xfrm>
            <a:off x="7710526" y="1472339"/>
            <a:ext cx="581067" cy="5996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7803301-0DB5-B24E-9061-5096DA73823D}"/>
              </a:ext>
            </a:extLst>
          </p:cNvPr>
          <p:cNvPicPr>
            <a:picLocks noChangeAspect="1"/>
          </p:cNvPicPr>
          <p:nvPr/>
        </p:nvPicPr>
        <p:blipFill>
          <a:blip r:embed="rId3"/>
          <a:stretch>
            <a:fillRect/>
          </a:stretch>
        </p:blipFill>
        <p:spPr>
          <a:xfrm>
            <a:off x="8968996" y="3577082"/>
            <a:ext cx="2926521" cy="1943894"/>
          </a:xfrm>
          <a:prstGeom prst="rect">
            <a:avLst/>
          </a:prstGeom>
        </p:spPr>
      </p:pic>
    </p:spTree>
    <p:extLst>
      <p:ext uri="{BB962C8B-B14F-4D97-AF65-F5344CB8AC3E}">
        <p14:creationId xmlns:p14="http://schemas.microsoft.com/office/powerpoint/2010/main" val="2904968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3"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42F8D4D9-8384-9C47-A855-B6A5EEF07AE9}"/>
              </a:ext>
            </a:extLst>
          </p:cNvPr>
          <p:cNvSpPr>
            <a:spLocks noGrp="1"/>
          </p:cNvSpPr>
          <p:nvPr>
            <p:ph type="ctrTitle"/>
          </p:nvPr>
        </p:nvSpPr>
        <p:spPr>
          <a:xfrm>
            <a:off x="1549515" y="1423305"/>
            <a:ext cx="9013702" cy="3835538"/>
          </a:xfrm>
        </p:spPr>
        <p:txBody>
          <a:bodyPr>
            <a:normAutofit/>
          </a:bodyPr>
          <a:lstStyle/>
          <a:p>
            <a:r>
              <a:rPr lang="en-US" sz="7200" dirty="0">
                <a:solidFill>
                  <a:schemeClr val="accent1"/>
                </a:solidFill>
              </a:rPr>
              <a:t>Hypothesis: Spam articles will have more exclamation points (!) than valid articles</a:t>
            </a:r>
          </a:p>
        </p:txBody>
      </p:sp>
      <p:sp>
        <p:nvSpPr>
          <p:cNvPr id="31" name="Isosceles Triangle 30">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169210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3" name="Rectangle 32">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Isosceles Triangle 33">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7" name="Rectangle 36">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A6766D4-DB08-5A4E-9606-9BFF4E5AE0AA}"/>
              </a:ext>
            </a:extLst>
          </p:cNvPr>
          <p:cNvSpPr>
            <a:spLocks noGrp="1"/>
          </p:cNvSpPr>
          <p:nvPr>
            <p:ph type="title"/>
          </p:nvPr>
        </p:nvSpPr>
        <p:spPr>
          <a:xfrm>
            <a:off x="1101198" y="5401841"/>
            <a:ext cx="10420351" cy="943954"/>
          </a:xfrm>
        </p:spPr>
        <p:txBody>
          <a:bodyPr vert="horz" lIns="228600" tIns="228600" rIns="228600" bIns="0" rtlCol="0" anchor="b">
            <a:normAutofit/>
          </a:bodyPr>
          <a:lstStyle/>
          <a:p>
            <a:pPr>
              <a:lnSpc>
                <a:spcPct val="80000"/>
              </a:lnSpc>
            </a:pPr>
            <a:r>
              <a:rPr lang="en-US" b="0" i="0" kern="1200" cap="none" spc="-150" dirty="0">
                <a:solidFill>
                  <a:schemeClr val="accent1"/>
                </a:solidFill>
                <a:effectLst/>
                <a:latin typeface="+mj-lt"/>
                <a:ea typeface="+mj-ea"/>
                <a:cs typeface="+mj-cs"/>
              </a:rPr>
              <a:t>Logistic Regression Model of Exclamation Point Count</a:t>
            </a:r>
          </a:p>
        </p:txBody>
      </p:sp>
      <p:sp>
        <p:nvSpPr>
          <p:cNvPr id="60"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F4F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F4FC2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FCF801F9-0FF0-4444-817B-E5A16DEF0E3C}"/>
              </a:ext>
            </a:extLst>
          </p:cNvPr>
          <p:cNvPicPr>
            <a:picLocks noChangeAspect="1"/>
          </p:cNvPicPr>
          <p:nvPr/>
        </p:nvPicPr>
        <p:blipFill rotWithShape="1">
          <a:blip r:embed="rId2"/>
          <a:srcRect t="71" b="-1499"/>
          <a:stretch/>
        </p:blipFill>
        <p:spPr>
          <a:xfrm>
            <a:off x="2464982" y="443399"/>
            <a:ext cx="6762908" cy="4956048"/>
          </a:xfrm>
          <a:prstGeom prst="rect">
            <a:avLst/>
          </a:prstGeom>
          <a:ln w="12700">
            <a:noFill/>
          </a:ln>
        </p:spPr>
      </p:pic>
      <p:sp>
        <p:nvSpPr>
          <p:cNvPr id="59" name="TextBox 58">
            <a:extLst>
              <a:ext uri="{FF2B5EF4-FFF2-40B4-BE49-F238E27FC236}">
                <a16:creationId xmlns:a16="http://schemas.microsoft.com/office/drawing/2014/main" id="{5B834922-7A8E-D740-B4C3-7D715ADEEA21}"/>
              </a:ext>
            </a:extLst>
          </p:cNvPr>
          <p:cNvSpPr txBox="1"/>
          <p:nvPr/>
        </p:nvSpPr>
        <p:spPr>
          <a:xfrm>
            <a:off x="9609387" y="628093"/>
            <a:ext cx="2607077" cy="1015663"/>
          </a:xfrm>
          <a:prstGeom prst="rect">
            <a:avLst/>
          </a:prstGeom>
          <a:noFill/>
        </p:spPr>
        <p:txBody>
          <a:bodyPr wrap="square" rtlCol="0">
            <a:spAutoFit/>
          </a:bodyPr>
          <a:lstStyle/>
          <a:p>
            <a:r>
              <a:rPr lang="en-US" sz="2000" b="1" dirty="0"/>
              <a:t>Accuracy:</a:t>
            </a:r>
            <a:r>
              <a:rPr lang="en-US" sz="2000" dirty="0"/>
              <a:t>   73.4%</a:t>
            </a:r>
          </a:p>
          <a:p>
            <a:r>
              <a:rPr lang="en-US" sz="2000" b="1" dirty="0"/>
              <a:t>Precision:   </a:t>
            </a:r>
            <a:r>
              <a:rPr lang="en-US" sz="2000" dirty="0"/>
              <a:t>0%</a:t>
            </a:r>
          </a:p>
          <a:p>
            <a:r>
              <a:rPr lang="en-US" sz="2000" b="1" dirty="0"/>
              <a:t>Recall: 	 </a:t>
            </a:r>
            <a:r>
              <a:rPr lang="en-US" sz="2000" dirty="0"/>
              <a:t>0%</a:t>
            </a:r>
            <a:endParaRPr lang="en-US" sz="2000" b="1" dirty="0"/>
          </a:p>
        </p:txBody>
      </p:sp>
      <p:sp>
        <p:nvSpPr>
          <p:cNvPr id="61" name="TextBox 60">
            <a:extLst>
              <a:ext uri="{FF2B5EF4-FFF2-40B4-BE49-F238E27FC236}">
                <a16:creationId xmlns:a16="http://schemas.microsoft.com/office/drawing/2014/main" id="{43634BB2-CC2B-184D-A0F6-B6398D1FCA4A}"/>
              </a:ext>
            </a:extLst>
          </p:cNvPr>
          <p:cNvSpPr txBox="1"/>
          <p:nvPr/>
        </p:nvSpPr>
        <p:spPr>
          <a:xfrm>
            <a:off x="9563626" y="2090120"/>
            <a:ext cx="2607077" cy="3170099"/>
          </a:xfrm>
          <a:prstGeom prst="rect">
            <a:avLst/>
          </a:prstGeom>
          <a:noFill/>
        </p:spPr>
        <p:txBody>
          <a:bodyPr wrap="square" rtlCol="0">
            <a:spAutoFit/>
          </a:bodyPr>
          <a:lstStyle/>
          <a:p>
            <a:r>
              <a:rPr lang="en-US" sz="2000" b="1" dirty="0"/>
              <a:t>Coefficient for E.P. Count: </a:t>
            </a:r>
            <a:r>
              <a:rPr lang="en-US" sz="2000" dirty="0"/>
              <a:t>-1.207</a:t>
            </a:r>
          </a:p>
          <a:p>
            <a:r>
              <a:rPr lang="en-US" sz="2000" b="1" dirty="0"/>
              <a:t>Odds: </a:t>
            </a:r>
            <a:r>
              <a:rPr lang="en-US" sz="2000" dirty="0"/>
              <a:t>0.3</a:t>
            </a:r>
          </a:p>
          <a:p>
            <a:endParaRPr lang="en-US" sz="2000" b="1" dirty="0"/>
          </a:p>
          <a:p>
            <a:r>
              <a:rPr lang="en-US" sz="2000" i="1" dirty="0"/>
              <a:t>The odds of an article being spam actually decrease ~3x for every additional exclamation point</a:t>
            </a:r>
          </a:p>
        </p:txBody>
      </p:sp>
    </p:spTree>
    <p:extLst>
      <p:ext uri="{BB962C8B-B14F-4D97-AF65-F5344CB8AC3E}">
        <p14:creationId xmlns:p14="http://schemas.microsoft.com/office/powerpoint/2010/main" val="2018766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66D4-DB08-5A4E-9606-9BFF4E5AE0AA}"/>
              </a:ext>
            </a:extLst>
          </p:cNvPr>
          <p:cNvSpPr>
            <a:spLocks noGrp="1"/>
          </p:cNvSpPr>
          <p:nvPr>
            <p:ph type="title"/>
          </p:nvPr>
        </p:nvSpPr>
        <p:spPr>
          <a:xfrm>
            <a:off x="635431" y="5416206"/>
            <a:ext cx="11189776" cy="943954"/>
          </a:xfrm>
        </p:spPr>
        <p:txBody>
          <a:bodyPr vert="horz" lIns="228600" tIns="228600" rIns="228600" bIns="0" rtlCol="0" anchor="b">
            <a:noAutofit/>
          </a:bodyPr>
          <a:lstStyle/>
          <a:p>
            <a:pPr>
              <a:lnSpc>
                <a:spcPct val="80000"/>
              </a:lnSpc>
            </a:pPr>
            <a:r>
              <a:rPr lang="en-US" dirty="0">
                <a:solidFill>
                  <a:schemeClr val="accent1"/>
                </a:solidFill>
              </a:rPr>
              <a:t>Logistic Regression Model of Exclamation Point Count</a:t>
            </a:r>
            <a:endParaRPr lang="en-US" b="0" i="0" kern="1200" cap="none" spc="-150" dirty="0">
              <a:solidFill>
                <a:schemeClr val="accent1"/>
              </a:solidFill>
              <a:effectLst/>
              <a:latin typeface="+mj-lt"/>
              <a:ea typeface="+mj-ea"/>
              <a:cs typeface="+mj-cs"/>
            </a:endParaRPr>
          </a:p>
        </p:txBody>
      </p:sp>
      <p:pic>
        <p:nvPicPr>
          <p:cNvPr id="6" name="Picture 5">
            <a:extLst>
              <a:ext uri="{FF2B5EF4-FFF2-40B4-BE49-F238E27FC236}">
                <a16:creationId xmlns:a16="http://schemas.microsoft.com/office/drawing/2014/main" id="{6D211602-84F3-C443-914B-48E45BA3C636}"/>
              </a:ext>
            </a:extLst>
          </p:cNvPr>
          <p:cNvPicPr>
            <a:picLocks noChangeAspect="1"/>
          </p:cNvPicPr>
          <p:nvPr/>
        </p:nvPicPr>
        <p:blipFill>
          <a:blip r:embed="rId2"/>
          <a:srcRect/>
          <a:stretch/>
        </p:blipFill>
        <p:spPr>
          <a:xfrm>
            <a:off x="62425" y="544333"/>
            <a:ext cx="6127160" cy="4642194"/>
          </a:xfrm>
          <a:prstGeom prst="rect">
            <a:avLst/>
          </a:prstGeom>
        </p:spPr>
      </p:pic>
      <p:pic>
        <p:nvPicPr>
          <p:cNvPr id="8" name="Picture 7">
            <a:extLst>
              <a:ext uri="{FF2B5EF4-FFF2-40B4-BE49-F238E27FC236}">
                <a16:creationId xmlns:a16="http://schemas.microsoft.com/office/drawing/2014/main" id="{452BBD5E-978F-B644-8D85-453189D61767}"/>
              </a:ext>
            </a:extLst>
          </p:cNvPr>
          <p:cNvPicPr>
            <a:picLocks noChangeAspect="1"/>
          </p:cNvPicPr>
          <p:nvPr/>
        </p:nvPicPr>
        <p:blipFill>
          <a:blip r:embed="rId3"/>
          <a:srcRect/>
          <a:stretch/>
        </p:blipFill>
        <p:spPr>
          <a:xfrm>
            <a:off x="6096493" y="544333"/>
            <a:ext cx="6033514" cy="4642194"/>
          </a:xfrm>
          <a:prstGeom prst="rect">
            <a:avLst/>
          </a:prstGeom>
        </p:spPr>
      </p:pic>
    </p:spTree>
    <p:extLst>
      <p:ext uri="{BB962C8B-B14F-4D97-AF65-F5344CB8AC3E}">
        <p14:creationId xmlns:p14="http://schemas.microsoft.com/office/powerpoint/2010/main" val="3503472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91A9185-A7D5-460B-98BC-0BF2EBD3E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8AFC1764-6516-4F77-BF30-B8ADB3C9F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FCAFF9F9-F806-47EC-BCAC-9921E719F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accent1">
                  <a:alpha val="18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12" name="Freeform 7">
              <a:extLst>
                <a:ext uri="{FF2B5EF4-FFF2-40B4-BE49-F238E27FC236}">
                  <a16:creationId xmlns:a16="http://schemas.microsoft.com/office/drawing/2014/main" id="{09D92491-36BD-4861-BA54-DD88E6089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accent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23740E15-AB86-4E5C-A137-07E0DDC03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BE097852-1F54-4EF0-A1BE-561272FCD6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5C2DF1F9-21CC-430E-84C8-356C73C6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7F11B45B-3EDE-4B6A-903B-0AE6E9DD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accent1">
                  <a:alpha val="7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F77FDDC5-477E-420D-B98F-42ABA2477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A92C0474-B573-45C5-84C5-194CE1715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2FBC62F8-64D0-4025-99AE-A04E291D9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accent1">
                  <a:alpha val="6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7632F945-80B5-4575-A538-29495BF8F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5562CC17-43D4-4E57-AE08-83952EE59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accent1">
                  <a:alpha val="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E1D78CFE-04CA-4101-AFCF-196940B2D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41F2A149-A64E-4690-B049-18C156A8E2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D9313C72-D62D-4416-A6AE-7EB7D6B54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accent1">
                  <a:alpha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77B03BEA-76E5-4ECB-B9BB-D89D27509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6AF6BECE-416D-4C3A-AD6F-68B08F3CA7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accent1">
                  <a:alpha val="4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B9197E2A-A098-480D-A2A6-3F3B889ED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accent1">
                  <a:alpha val="4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5A493EDB-6C9E-483F-86A6-0F473E590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accent1">
                  <a:alpha val="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42F8D4D9-8384-9C47-A855-B6A5EEF07AE9}"/>
              </a:ext>
            </a:extLst>
          </p:cNvPr>
          <p:cNvSpPr>
            <a:spLocks noGrp="1"/>
          </p:cNvSpPr>
          <p:nvPr>
            <p:ph type="ctrTitle"/>
          </p:nvPr>
        </p:nvSpPr>
        <p:spPr>
          <a:xfrm>
            <a:off x="2062358" y="2079609"/>
            <a:ext cx="8247189" cy="3115075"/>
          </a:xfrm>
        </p:spPr>
        <p:txBody>
          <a:bodyPr>
            <a:noAutofit/>
          </a:bodyPr>
          <a:lstStyle/>
          <a:p>
            <a:r>
              <a:rPr lang="en-US" sz="7200" dirty="0">
                <a:solidFill>
                  <a:schemeClr val="accent1"/>
                </a:solidFill>
              </a:rPr>
              <a:t>Hypothesis: Spam articles will have more embedded URLs than valid articles</a:t>
            </a:r>
          </a:p>
        </p:txBody>
      </p:sp>
      <p:sp>
        <p:nvSpPr>
          <p:cNvPr id="30" name="Isosceles Triangle 29">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490253" y="3276595"/>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21444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3" name="Rectangle 32">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Isosceles Triangle 33">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7" name="Rectangle 36">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A6766D4-DB08-5A4E-9606-9BFF4E5AE0AA}"/>
              </a:ext>
            </a:extLst>
          </p:cNvPr>
          <p:cNvSpPr>
            <a:spLocks noGrp="1"/>
          </p:cNvSpPr>
          <p:nvPr>
            <p:ph type="title"/>
          </p:nvPr>
        </p:nvSpPr>
        <p:spPr>
          <a:xfrm>
            <a:off x="508526" y="5606614"/>
            <a:ext cx="11406188" cy="943954"/>
          </a:xfrm>
        </p:spPr>
        <p:txBody>
          <a:bodyPr vert="horz" lIns="228600" tIns="228600" rIns="228600" bIns="0" rtlCol="0" anchor="b">
            <a:noAutofit/>
          </a:bodyPr>
          <a:lstStyle/>
          <a:p>
            <a:pPr>
              <a:lnSpc>
                <a:spcPct val="80000"/>
              </a:lnSpc>
            </a:pPr>
            <a:r>
              <a:rPr lang="en-US" b="0" i="0" kern="1200" cap="none" spc="-150" dirty="0">
                <a:solidFill>
                  <a:schemeClr val="accent1"/>
                </a:solidFill>
                <a:effectLst/>
                <a:latin typeface="+mj-lt"/>
                <a:ea typeface="+mj-ea"/>
                <a:cs typeface="+mj-cs"/>
              </a:rPr>
              <a:t>Logistic Regression Model of Exclamation Point Count</a:t>
            </a:r>
          </a:p>
        </p:txBody>
      </p:sp>
      <p:sp>
        <p:nvSpPr>
          <p:cNvPr id="60"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F4F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F4FC2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FCF801F9-0FF0-4444-817B-E5A16DEF0E3C}"/>
              </a:ext>
            </a:extLst>
          </p:cNvPr>
          <p:cNvPicPr>
            <a:picLocks noChangeAspect="1"/>
          </p:cNvPicPr>
          <p:nvPr/>
        </p:nvPicPr>
        <p:blipFill>
          <a:blip r:embed="rId2"/>
          <a:srcRect/>
          <a:stretch/>
        </p:blipFill>
        <p:spPr>
          <a:xfrm>
            <a:off x="2373702" y="319586"/>
            <a:ext cx="6842640" cy="4956048"/>
          </a:xfrm>
          <a:prstGeom prst="rect">
            <a:avLst/>
          </a:prstGeom>
          <a:ln w="12700">
            <a:noFill/>
          </a:ln>
        </p:spPr>
      </p:pic>
      <p:sp>
        <p:nvSpPr>
          <p:cNvPr id="63" name="TextBox 62">
            <a:extLst>
              <a:ext uri="{FF2B5EF4-FFF2-40B4-BE49-F238E27FC236}">
                <a16:creationId xmlns:a16="http://schemas.microsoft.com/office/drawing/2014/main" id="{3DE82C9C-3C67-D146-94A9-C31A3CC8BB8D}"/>
              </a:ext>
            </a:extLst>
          </p:cNvPr>
          <p:cNvSpPr txBox="1"/>
          <p:nvPr/>
        </p:nvSpPr>
        <p:spPr>
          <a:xfrm>
            <a:off x="9609387" y="628093"/>
            <a:ext cx="2607077" cy="1015663"/>
          </a:xfrm>
          <a:prstGeom prst="rect">
            <a:avLst/>
          </a:prstGeom>
          <a:noFill/>
        </p:spPr>
        <p:txBody>
          <a:bodyPr wrap="square" rtlCol="0">
            <a:spAutoFit/>
          </a:bodyPr>
          <a:lstStyle/>
          <a:p>
            <a:r>
              <a:rPr lang="en-US" sz="2000" b="1" dirty="0"/>
              <a:t>Accuracy:</a:t>
            </a:r>
            <a:r>
              <a:rPr lang="en-US" sz="2000" dirty="0"/>
              <a:t>   95.9%</a:t>
            </a:r>
          </a:p>
          <a:p>
            <a:r>
              <a:rPr lang="en-US" sz="2000" b="1" dirty="0"/>
              <a:t>Precision:   </a:t>
            </a:r>
            <a:r>
              <a:rPr lang="en-US" sz="2000" dirty="0"/>
              <a:t>97.3%</a:t>
            </a:r>
          </a:p>
          <a:p>
            <a:r>
              <a:rPr lang="en-US" sz="2000" b="1" dirty="0"/>
              <a:t>Recall: 	 </a:t>
            </a:r>
            <a:r>
              <a:rPr lang="en-US" sz="2000" dirty="0"/>
              <a:t>86.9%</a:t>
            </a:r>
            <a:endParaRPr lang="en-US" sz="2000" b="1" dirty="0"/>
          </a:p>
        </p:txBody>
      </p:sp>
      <p:sp>
        <p:nvSpPr>
          <p:cNvPr id="64" name="TextBox 63">
            <a:extLst>
              <a:ext uri="{FF2B5EF4-FFF2-40B4-BE49-F238E27FC236}">
                <a16:creationId xmlns:a16="http://schemas.microsoft.com/office/drawing/2014/main" id="{B19BAC02-5C20-9642-BE96-CCCC03663B0D}"/>
              </a:ext>
            </a:extLst>
          </p:cNvPr>
          <p:cNvSpPr txBox="1"/>
          <p:nvPr/>
        </p:nvSpPr>
        <p:spPr>
          <a:xfrm>
            <a:off x="9563626" y="2090120"/>
            <a:ext cx="2607077" cy="2862322"/>
          </a:xfrm>
          <a:prstGeom prst="rect">
            <a:avLst/>
          </a:prstGeom>
          <a:noFill/>
        </p:spPr>
        <p:txBody>
          <a:bodyPr wrap="square" rtlCol="0">
            <a:spAutoFit/>
          </a:bodyPr>
          <a:lstStyle/>
          <a:p>
            <a:r>
              <a:rPr lang="en-US" sz="2000" b="1" dirty="0"/>
              <a:t>Coefficient for URL Count: </a:t>
            </a:r>
            <a:r>
              <a:rPr lang="en-US" sz="2000" dirty="0"/>
              <a:t>1.53</a:t>
            </a:r>
          </a:p>
          <a:p>
            <a:r>
              <a:rPr lang="en-US" sz="2000" b="1" dirty="0"/>
              <a:t>Odds: </a:t>
            </a:r>
            <a:r>
              <a:rPr lang="en-US" sz="2000" dirty="0"/>
              <a:t>4.62</a:t>
            </a:r>
          </a:p>
          <a:p>
            <a:endParaRPr lang="en-US" sz="2000" b="1" dirty="0"/>
          </a:p>
          <a:p>
            <a:r>
              <a:rPr lang="en-US" sz="2000" i="1" dirty="0"/>
              <a:t>The odds of an article being spam increase almost 5x for every additional URL present</a:t>
            </a:r>
          </a:p>
        </p:txBody>
      </p:sp>
    </p:spTree>
    <p:extLst>
      <p:ext uri="{BB962C8B-B14F-4D97-AF65-F5344CB8AC3E}">
        <p14:creationId xmlns:p14="http://schemas.microsoft.com/office/powerpoint/2010/main" val="3249124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2"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4403911-9C44-9441-8143-CFDE983C36F0}"/>
              </a:ext>
            </a:extLst>
          </p:cNvPr>
          <p:cNvSpPr>
            <a:spLocks noGrp="1"/>
          </p:cNvSpPr>
          <p:nvPr>
            <p:ph type="title"/>
          </p:nvPr>
        </p:nvSpPr>
        <p:spPr>
          <a:xfrm>
            <a:off x="993773" y="485775"/>
            <a:ext cx="10488547" cy="1190912"/>
          </a:xfrm>
        </p:spPr>
        <p:txBody>
          <a:bodyPr>
            <a:normAutofit/>
          </a:bodyPr>
          <a:lstStyle/>
          <a:p>
            <a:r>
              <a:rPr lang="en-US" dirty="0">
                <a:solidFill>
                  <a:schemeClr val="accent1"/>
                </a:solidFill>
              </a:rPr>
              <a:t>The Problem</a:t>
            </a:r>
          </a:p>
        </p:txBody>
      </p:sp>
      <p:sp>
        <p:nvSpPr>
          <p:cNvPr id="64" name="Rectangle 6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F6FA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0740A8-2567-9B46-9838-5A937482709A}"/>
              </a:ext>
            </a:extLst>
          </p:cNvPr>
          <p:cNvPicPr>
            <a:picLocks noChangeAspect="1"/>
          </p:cNvPicPr>
          <p:nvPr/>
        </p:nvPicPr>
        <p:blipFill rotWithShape="1">
          <a:blip r:embed="rId2"/>
          <a:srcRect l="11351" r="9291"/>
          <a:stretch/>
        </p:blipFill>
        <p:spPr>
          <a:xfrm>
            <a:off x="993773" y="2293113"/>
            <a:ext cx="2037847" cy="1923478"/>
          </a:xfrm>
          <a:prstGeom prst="rect">
            <a:avLst/>
          </a:prstGeom>
          <a:ln w="12700">
            <a:noFill/>
          </a:ln>
        </p:spPr>
      </p:pic>
      <p:sp>
        <p:nvSpPr>
          <p:cNvPr id="3" name="Content Placeholder 2">
            <a:extLst>
              <a:ext uri="{FF2B5EF4-FFF2-40B4-BE49-F238E27FC236}">
                <a16:creationId xmlns:a16="http://schemas.microsoft.com/office/drawing/2014/main" id="{5B555DB0-CF98-D349-9029-A4661C368AD9}"/>
              </a:ext>
            </a:extLst>
          </p:cNvPr>
          <p:cNvSpPr>
            <a:spLocks noGrp="1"/>
          </p:cNvSpPr>
          <p:nvPr>
            <p:ph idx="1"/>
          </p:nvPr>
        </p:nvSpPr>
        <p:spPr>
          <a:xfrm>
            <a:off x="6266413" y="2862262"/>
            <a:ext cx="5663649" cy="3261519"/>
          </a:xfrm>
        </p:spPr>
        <p:txBody>
          <a:bodyPr>
            <a:noAutofit/>
          </a:bodyPr>
          <a:lstStyle/>
          <a:p>
            <a:pPr>
              <a:buClr>
                <a:srgbClr val="FF6FA1"/>
              </a:buClr>
            </a:pPr>
            <a:r>
              <a:rPr lang="en-US" sz="2100" dirty="0"/>
              <a:t>Spam makes up around 87% of all e-mails sent with an average volume of about 480 billion messages per day (Talos Intel.)</a:t>
            </a:r>
          </a:p>
          <a:p>
            <a:pPr>
              <a:buClr>
                <a:srgbClr val="FF6FA1"/>
              </a:buClr>
            </a:pPr>
            <a:r>
              <a:rPr lang="en-US" sz="2100" dirty="0"/>
              <a:t>Spam is estimated to cost $130 billion per year worldwide in lost productivity and energy, including $20 billion spent combating (Forbes)</a:t>
            </a:r>
          </a:p>
          <a:p>
            <a:pPr>
              <a:buClr>
                <a:srgbClr val="FF6FA1"/>
              </a:buClr>
            </a:pPr>
            <a:r>
              <a:rPr lang="en-US" sz="2100" dirty="0"/>
              <a:t>How well can we classify news articles as spam or valid?</a:t>
            </a:r>
          </a:p>
          <a:p>
            <a:pPr>
              <a:buClr>
                <a:srgbClr val="FF6FA1"/>
              </a:buClr>
            </a:pPr>
            <a:endParaRPr lang="en-US" sz="2100" dirty="0"/>
          </a:p>
          <a:p>
            <a:pPr>
              <a:buClr>
                <a:srgbClr val="FF6FA1"/>
              </a:buClr>
            </a:pPr>
            <a:endParaRPr lang="en-US" sz="2100" dirty="0"/>
          </a:p>
        </p:txBody>
      </p:sp>
      <p:pic>
        <p:nvPicPr>
          <p:cNvPr id="6" name="Picture 5">
            <a:extLst>
              <a:ext uri="{FF2B5EF4-FFF2-40B4-BE49-F238E27FC236}">
                <a16:creationId xmlns:a16="http://schemas.microsoft.com/office/drawing/2014/main" id="{5282CFA5-8361-9748-943B-A9AC0DDD4DB5}"/>
              </a:ext>
            </a:extLst>
          </p:cNvPr>
          <p:cNvPicPr>
            <a:picLocks noChangeAspect="1"/>
          </p:cNvPicPr>
          <p:nvPr/>
        </p:nvPicPr>
        <p:blipFill>
          <a:blip r:embed="rId3"/>
          <a:stretch>
            <a:fillRect/>
          </a:stretch>
        </p:blipFill>
        <p:spPr>
          <a:xfrm>
            <a:off x="2356027" y="3921026"/>
            <a:ext cx="3473823" cy="1945341"/>
          </a:xfrm>
          <a:prstGeom prst="rect">
            <a:avLst/>
          </a:prstGeom>
        </p:spPr>
      </p:pic>
    </p:spTree>
    <p:extLst>
      <p:ext uri="{BB962C8B-B14F-4D97-AF65-F5344CB8AC3E}">
        <p14:creationId xmlns:p14="http://schemas.microsoft.com/office/powerpoint/2010/main" val="1463959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66D4-DB08-5A4E-9606-9BFF4E5AE0AA}"/>
              </a:ext>
            </a:extLst>
          </p:cNvPr>
          <p:cNvSpPr>
            <a:spLocks noGrp="1"/>
          </p:cNvSpPr>
          <p:nvPr>
            <p:ph type="title"/>
          </p:nvPr>
        </p:nvSpPr>
        <p:spPr>
          <a:xfrm>
            <a:off x="635431" y="5416206"/>
            <a:ext cx="11189776" cy="943954"/>
          </a:xfrm>
        </p:spPr>
        <p:txBody>
          <a:bodyPr vert="horz" lIns="228600" tIns="228600" rIns="228600" bIns="0" rtlCol="0" anchor="b">
            <a:noAutofit/>
          </a:bodyPr>
          <a:lstStyle/>
          <a:p>
            <a:pPr>
              <a:lnSpc>
                <a:spcPct val="80000"/>
              </a:lnSpc>
            </a:pPr>
            <a:r>
              <a:rPr lang="en-US" dirty="0">
                <a:solidFill>
                  <a:schemeClr val="accent1"/>
                </a:solidFill>
              </a:rPr>
              <a:t>Logistic Regression Model of Exclamation Point Count</a:t>
            </a:r>
            <a:endParaRPr lang="en-US" b="0" i="0" kern="1200" cap="none" spc="-150" dirty="0">
              <a:solidFill>
                <a:schemeClr val="accent1"/>
              </a:solidFill>
              <a:effectLst/>
              <a:latin typeface="+mj-lt"/>
              <a:ea typeface="+mj-ea"/>
              <a:cs typeface="+mj-cs"/>
            </a:endParaRPr>
          </a:p>
        </p:txBody>
      </p:sp>
      <p:pic>
        <p:nvPicPr>
          <p:cNvPr id="6" name="Picture 5">
            <a:extLst>
              <a:ext uri="{FF2B5EF4-FFF2-40B4-BE49-F238E27FC236}">
                <a16:creationId xmlns:a16="http://schemas.microsoft.com/office/drawing/2014/main" id="{6D211602-84F3-C443-914B-48E45BA3C636}"/>
              </a:ext>
            </a:extLst>
          </p:cNvPr>
          <p:cNvPicPr>
            <a:picLocks noChangeAspect="1"/>
          </p:cNvPicPr>
          <p:nvPr/>
        </p:nvPicPr>
        <p:blipFill>
          <a:blip r:embed="rId2"/>
          <a:srcRect/>
          <a:stretch/>
        </p:blipFill>
        <p:spPr>
          <a:xfrm>
            <a:off x="62425" y="544333"/>
            <a:ext cx="6127160" cy="4642193"/>
          </a:xfrm>
          <a:prstGeom prst="rect">
            <a:avLst/>
          </a:prstGeom>
        </p:spPr>
      </p:pic>
      <p:pic>
        <p:nvPicPr>
          <p:cNvPr id="8" name="Picture 7">
            <a:extLst>
              <a:ext uri="{FF2B5EF4-FFF2-40B4-BE49-F238E27FC236}">
                <a16:creationId xmlns:a16="http://schemas.microsoft.com/office/drawing/2014/main" id="{452BBD5E-978F-B644-8D85-453189D61767}"/>
              </a:ext>
            </a:extLst>
          </p:cNvPr>
          <p:cNvPicPr>
            <a:picLocks noChangeAspect="1"/>
          </p:cNvPicPr>
          <p:nvPr/>
        </p:nvPicPr>
        <p:blipFill>
          <a:blip r:embed="rId3"/>
          <a:srcRect/>
          <a:stretch/>
        </p:blipFill>
        <p:spPr>
          <a:xfrm>
            <a:off x="6096493" y="544333"/>
            <a:ext cx="6033514" cy="4642193"/>
          </a:xfrm>
          <a:prstGeom prst="rect">
            <a:avLst/>
          </a:prstGeom>
        </p:spPr>
      </p:pic>
    </p:spTree>
    <p:extLst>
      <p:ext uri="{BB962C8B-B14F-4D97-AF65-F5344CB8AC3E}">
        <p14:creationId xmlns:p14="http://schemas.microsoft.com/office/powerpoint/2010/main" val="333179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3" name="Rectangle 32">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Isosceles Triangle 33">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7" name="Rectangle 36">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A6766D4-DB08-5A4E-9606-9BFF4E5AE0AA}"/>
              </a:ext>
            </a:extLst>
          </p:cNvPr>
          <p:cNvSpPr>
            <a:spLocks noGrp="1"/>
          </p:cNvSpPr>
          <p:nvPr>
            <p:ph type="title"/>
          </p:nvPr>
        </p:nvSpPr>
        <p:spPr>
          <a:xfrm>
            <a:off x="1175159" y="5545961"/>
            <a:ext cx="9720149" cy="943954"/>
          </a:xfrm>
        </p:spPr>
        <p:txBody>
          <a:bodyPr vert="horz" lIns="228600" tIns="228600" rIns="228600" bIns="0" rtlCol="0" anchor="b">
            <a:noAutofit/>
          </a:bodyPr>
          <a:lstStyle/>
          <a:p>
            <a:pPr>
              <a:lnSpc>
                <a:spcPct val="80000"/>
              </a:lnSpc>
            </a:pPr>
            <a:r>
              <a:rPr lang="en-US" b="0" i="0" kern="1200" cap="none" spc="-150" dirty="0">
                <a:solidFill>
                  <a:schemeClr val="accent1"/>
                </a:solidFill>
                <a:effectLst/>
                <a:latin typeface="+mj-lt"/>
                <a:ea typeface="+mj-ea"/>
                <a:cs typeface="+mj-cs"/>
              </a:rPr>
              <a:t>Logistic Regression Model with All Features</a:t>
            </a:r>
          </a:p>
        </p:txBody>
      </p:sp>
      <p:sp>
        <p:nvSpPr>
          <p:cNvPr id="60"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F4FD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F4FD2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F801F9-0FF0-4444-817B-E5A16DEF0E3C}"/>
              </a:ext>
            </a:extLst>
          </p:cNvPr>
          <p:cNvPicPr>
            <a:picLocks noChangeAspect="1"/>
          </p:cNvPicPr>
          <p:nvPr/>
        </p:nvPicPr>
        <p:blipFill>
          <a:blip r:embed="rId2"/>
          <a:srcRect/>
          <a:stretch/>
        </p:blipFill>
        <p:spPr>
          <a:xfrm>
            <a:off x="2317221" y="130831"/>
            <a:ext cx="6842640" cy="4956048"/>
          </a:xfrm>
          <a:prstGeom prst="rect">
            <a:avLst/>
          </a:prstGeom>
          <a:ln w="12700">
            <a:noFill/>
          </a:ln>
        </p:spPr>
      </p:pic>
      <p:sp>
        <p:nvSpPr>
          <p:cNvPr id="59" name="TextBox 58">
            <a:extLst>
              <a:ext uri="{FF2B5EF4-FFF2-40B4-BE49-F238E27FC236}">
                <a16:creationId xmlns:a16="http://schemas.microsoft.com/office/drawing/2014/main" id="{B0EB7B22-AB3B-674B-970C-7EE7B0874815}"/>
              </a:ext>
            </a:extLst>
          </p:cNvPr>
          <p:cNvSpPr txBox="1"/>
          <p:nvPr/>
        </p:nvSpPr>
        <p:spPr>
          <a:xfrm>
            <a:off x="9609387" y="628093"/>
            <a:ext cx="2607077" cy="1015663"/>
          </a:xfrm>
          <a:prstGeom prst="rect">
            <a:avLst/>
          </a:prstGeom>
          <a:noFill/>
        </p:spPr>
        <p:txBody>
          <a:bodyPr wrap="square" rtlCol="0">
            <a:spAutoFit/>
          </a:bodyPr>
          <a:lstStyle/>
          <a:p>
            <a:r>
              <a:rPr lang="en-US" sz="2000" b="1" dirty="0"/>
              <a:t>Accuracy:</a:t>
            </a:r>
            <a:r>
              <a:rPr lang="en-US" sz="2000" dirty="0"/>
              <a:t>   99.1%</a:t>
            </a:r>
          </a:p>
          <a:p>
            <a:r>
              <a:rPr lang="en-US" sz="2000" b="1" dirty="0"/>
              <a:t>Precision:   </a:t>
            </a:r>
            <a:r>
              <a:rPr lang="en-US" sz="2000" dirty="0"/>
              <a:t>100%</a:t>
            </a:r>
          </a:p>
          <a:p>
            <a:r>
              <a:rPr lang="en-US" sz="2000" b="1" dirty="0"/>
              <a:t>Recall: 	 </a:t>
            </a:r>
            <a:r>
              <a:rPr lang="en-US" sz="2000" dirty="0"/>
              <a:t>96.4%</a:t>
            </a:r>
            <a:endParaRPr lang="en-US" sz="2000" b="1" dirty="0"/>
          </a:p>
        </p:txBody>
      </p:sp>
    </p:spTree>
    <p:extLst>
      <p:ext uri="{BB962C8B-B14F-4D97-AF65-F5344CB8AC3E}">
        <p14:creationId xmlns:p14="http://schemas.microsoft.com/office/powerpoint/2010/main" val="3464016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0872A5EA-7B05-234C-94FA-F8436F199F7D}"/>
              </a:ext>
            </a:extLst>
          </p:cNvPr>
          <p:cNvPicPr>
            <a:picLocks noChangeAspect="1"/>
          </p:cNvPicPr>
          <p:nvPr/>
        </p:nvPicPr>
        <p:blipFill>
          <a:blip r:embed="rId2"/>
          <a:stretch>
            <a:fillRect/>
          </a:stretch>
        </p:blipFill>
        <p:spPr>
          <a:xfrm>
            <a:off x="0" y="729000"/>
            <a:ext cx="12192000" cy="5400000"/>
          </a:xfrm>
          <a:prstGeom prst="rect">
            <a:avLst/>
          </a:prstGeom>
        </p:spPr>
      </p:pic>
    </p:spTree>
    <p:extLst>
      <p:ext uri="{BB962C8B-B14F-4D97-AF65-F5344CB8AC3E}">
        <p14:creationId xmlns:p14="http://schemas.microsoft.com/office/powerpoint/2010/main" val="2145359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5365B-8333-EF47-A4BC-600CB5A626E8}"/>
              </a:ext>
            </a:extLst>
          </p:cNvPr>
          <p:cNvSpPr>
            <a:spLocks noGrp="1"/>
          </p:cNvSpPr>
          <p:nvPr>
            <p:ph type="title"/>
          </p:nvPr>
        </p:nvSpPr>
        <p:spPr>
          <a:xfrm>
            <a:off x="2880485" y="841375"/>
            <a:ext cx="6230857" cy="1230570"/>
          </a:xfrm>
        </p:spPr>
        <p:txBody>
          <a:bodyPr anchor="t">
            <a:normAutofit/>
          </a:bodyPr>
          <a:lstStyle/>
          <a:p>
            <a:pPr algn="l"/>
            <a:r>
              <a:rPr lang="en-US" sz="3600" dirty="0">
                <a:solidFill>
                  <a:schemeClr val="accent1"/>
                </a:solidFill>
              </a:rPr>
              <a:t>Naïve Bayes</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A0FD4090-B69A-BE43-95BA-57C550D59260}"/>
              </a:ext>
            </a:extLst>
          </p:cNvPr>
          <p:cNvSpPr>
            <a:spLocks noGrp="1"/>
          </p:cNvSpPr>
          <p:nvPr>
            <p:ph idx="1"/>
          </p:nvPr>
        </p:nvSpPr>
        <p:spPr>
          <a:xfrm>
            <a:off x="2880486" y="2249046"/>
            <a:ext cx="6684201" cy="3802762"/>
          </a:xfrm>
        </p:spPr>
        <p:txBody>
          <a:bodyPr anchor="t">
            <a:noAutofit/>
          </a:bodyPr>
          <a:lstStyle/>
          <a:p>
            <a:r>
              <a:rPr lang="en-US" sz="2100" dirty="0"/>
              <a:t>Application of </a:t>
            </a:r>
            <a:r>
              <a:rPr lang="en-US" sz="2100" b="1" dirty="0"/>
              <a:t>Bayes’ Theorem</a:t>
            </a:r>
            <a:r>
              <a:rPr lang="en-US" sz="2100" dirty="0"/>
              <a:t> to classification context: estimates the conditional probability of an observation belonging to a particular class using the data and class distributions</a:t>
            </a:r>
          </a:p>
          <a:p>
            <a:r>
              <a:rPr lang="en-US" sz="2100" dirty="0"/>
              <a:t>Makes “naïve” assumption that all variables (here, words) are independent of each other for a given class (spam vs. valid)</a:t>
            </a:r>
          </a:p>
          <a:p>
            <a:r>
              <a:rPr lang="en-US" sz="2100" dirty="0"/>
              <a:t>Words here are expressed in counts, so we model them as coming from a multinomial distribution</a:t>
            </a:r>
          </a:p>
        </p:txBody>
      </p:sp>
      <p:pic>
        <p:nvPicPr>
          <p:cNvPr id="4" name="Picture 3">
            <a:extLst>
              <a:ext uri="{FF2B5EF4-FFF2-40B4-BE49-F238E27FC236}">
                <a16:creationId xmlns:a16="http://schemas.microsoft.com/office/drawing/2014/main" id="{B4B7822A-E232-0E41-A5BC-A2803FA14F23}"/>
              </a:ext>
            </a:extLst>
          </p:cNvPr>
          <p:cNvPicPr>
            <a:picLocks noChangeAspect="1"/>
          </p:cNvPicPr>
          <p:nvPr/>
        </p:nvPicPr>
        <p:blipFill rotWithShape="1">
          <a:blip r:embed="rId2"/>
          <a:srcRect r="47099" b="50000"/>
          <a:stretch/>
        </p:blipFill>
        <p:spPr>
          <a:xfrm>
            <a:off x="7438512" y="771526"/>
            <a:ext cx="4025607" cy="1185767"/>
          </a:xfrm>
          <a:prstGeom prst="rect">
            <a:avLst/>
          </a:prstGeom>
        </p:spPr>
      </p:pic>
    </p:spTree>
    <p:extLst>
      <p:ext uri="{BB962C8B-B14F-4D97-AF65-F5344CB8AC3E}">
        <p14:creationId xmlns:p14="http://schemas.microsoft.com/office/powerpoint/2010/main" val="1803628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A6766D4-DB08-5A4E-9606-9BFF4E5AE0AA}"/>
              </a:ext>
            </a:extLst>
          </p:cNvPr>
          <p:cNvSpPr>
            <a:spLocks noGrp="1"/>
          </p:cNvSpPr>
          <p:nvPr>
            <p:ph type="title"/>
          </p:nvPr>
        </p:nvSpPr>
        <p:spPr>
          <a:xfrm>
            <a:off x="1407611" y="5416206"/>
            <a:ext cx="9481093" cy="943954"/>
          </a:xfrm>
        </p:spPr>
        <p:txBody>
          <a:bodyPr vert="horz" lIns="228600" tIns="228600" rIns="228600" bIns="0" rtlCol="0" anchor="b">
            <a:noAutofit/>
          </a:bodyPr>
          <a:lstStyle/>
          <a:p>
            <a:pPr>
              <a:lnSpc>
                <a:spcPct val="80000"/>
              </a:lnSpc>
            </a:pPr>
            <a:r>
              <a:rPr lang="en-US" b="0" i="0" kern="1200" cap="none" spc="-150" dirty="0">
                <a:solidFill>
                  <a:schemeClr val="accent1"/>
                </a:solidFill>
                <a:effectLst/>
                <a:latin typeface="+mj-lt"/>
                <a:ea typeface="+mj-ea"/>
                <a:cs typeface="+mj-cs"/>
              </a:rPr>
              <a:t>Naïve Bayes Model with 80-20 Train-Test Split</a:t>
            </a:r>
          </a:p>
        </p:txBody>
      </p:sp>
      <p:sp>
        <p:nvSpPr>
          <p:cNvPr id="58"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F2F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F2FD1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50628138-657D-514F-B641-11C19EB943E9}"/>
              </a:ext>
            </a:extLst>
          </p:cNvPr>
          <p:cNvPicPr>
            <a:picLocks noChangeAspect="1"/>
          </p:cNvPicPr>
          <p:nvPr/>
        </p:nvPicPr>
        <p:blipFill>
          <a:blip r:embed="rId2"/>
          <a:stretch>
            <a:fillRect/>
          </a:stretch>
        </p:blipFill>
        <p:spPr>
          <a:xfrm>
            <a:off x="2413981" y="305329"/>
            <a:ext cx="6769824" cy="4958897"/>
          </a:xfrm>
          <a:prstGeom prst="rect">
            <a:avLst/>
          </a:prstGeom>
          <a:ln w="12700">
            <a:noFill/>
          </a:ln>
        </p:spPr>
      </p:pic>
      <p:sp>
        <p:nvSpPr>
          <p:cNvPr id="5" name="TextBox 4">
            <a:extLst>
              <a:ext uri="{FF2B5EF4-FFF2-40B4-BE49-F238E27FC236}">
                <a16:creationId xmlns:a16="http://schemas.microsoft.com/office/drawing/2014/main" id="{40CA6C64-AA10-0247-9B79-0F5A56157520}"/>
              </a:ext>
            </a:extLst>
          </p:cNvPr>
          <p:cNvSpPr txBox="1"/>
          <p:nvPr/>
        </p:nvSpPr>
        <p:spPr>
          <a:xfrm>
            <a:off x="9609387" y="628093"/>
            <a:ext cx="2607077" cy="1015663"/>
          </a:xfrm>
          <a:prstGeom prst="rect">
            <a:avLst/>
          </a:prstGeom>
          <a:noFill/>
        </p:spPr>
        <p:txBody>
          <a:bodyPr wrap="square" rtlCol="0">
            <a:spAutoFit/>
          </a:bodyPr>
          <a:lstStyle/>
          <a:p>
            <a:r>
              <a:rPr lang="en-US" sz="2000" b="1" dirty="0"/>
              <a:t>Accuracy:</a:t>
            </a:r>
            <a:r>
              <a:rPr lang="en-US" sz="2000" dirty="0"/>
              <a:t>   99.2%</a:t>
            </a:r>
          </a:p>
          <a:p>
            <a:r>
              <a:rPr lang="en-US" sz="2000" b="1" dirty="0"/>
              <a:t>Precision:   </a:t>
            </a:r>
            <a:r>
              <a:rPr lang="en-US" sz="2000" dirty="0"/>
              <a:t>100%</a:t>
            </a:r>
          </a:p>
          <a:p>
            <a:r>
              <a:rPr lang="en-US" sz="2000" b="1" dirty="0"/>
              <a:t>Recall: 	 </a:t>
            </a:r>
            <a:r>
              <a:rPr lang="en-US" sz="2000" dirty="0"/>
              <a:t>97.1%</a:t>
            </a:r>
            <a:endParaRPr lang="en-US" sz="2000" b="1" dirty="0"/>
          </a:p>
        </p:txBody>
      </p:sp>
    </p:spTree>
    <p:extLst>
      <p:ext uri="{BB962C8B-B14F-4D97-AF65-F5344CB8AC3E}">
        <p14:creationId xmlns:p14="http://schemas.microsoft.com/office/powerpoint/2010/main" val="2813929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766D4-DB08-5A4E-9606-9BFF4E5AE0AA}"/>
              </a:ext>
            </a:extLst>
          </p:cNvPr>
          <p:cNvSpPr>
            <a:spLocks noGrp="1"/>
          </p:cNvSpPr>
          <p:nvPr>
            <p:ph type="title"/>
          </p:nvPr>
        </p:nvSpPr>
        <p:spPr>
          <a:xfrm>
            <a:off x="1407611" y="5416206"/>
            <a:ext cx="9481093" cy="943954"/>
          </a:xfrm>
        </p:spPr>
        <p:txBody>
          <a:bodyPr vert="horz" lIns="228600" tIns="228600" rIns="228600" bIns="0" rtlCol="0" anchor="b">
            <a:noAutofit/>
          </a:bodyPr>
          <a:lstStyle/>
          <a:p>
            <a:pPr>
              <a:lnSpc>
                <a:spcPct val="80000"/>
              </a:lnSpc>
            </a:pPr>
            <a:r>
              <a:rPr lang="en-US" b="0" i="0" kern="1200" cap="none" spc="-150" dirty="0">
                <a:solidFill>
                  <a:schemeClr val="accent1"/>
                </a:solidFill>
                <a:effectLst/>
                <a:latin typeface="+mj-lt"/>
                <a:ea typeface="+mj-ea"/>
                <a:cs typeface="+mj-cs"/>
              </a:rPr>
              <a:t>Naïve Bayes Model with 80-20 Train-Test Split</a:t>
            </a:r>
          </a:p>
        </p:txBody>
      </p:sp>
      <p:pic>
        <p:nvPicPr>
          <p:cNvPr id="6" name="Picture 5" descr="A screenshot of a cell phone&#10;&#10;Description automatically generated">
            <a:extLst>
              <a:ext uri="{FF2B5EF4-FFF2-40B4-BE49-F238E27FC236}">
                <a16:creationId xmlns:a16="http://schemas.microsoft.com/office/drawing/2014/main" id="{6D211602-84F3-C443-914B-48E45BA3C636}"/>
              </a:ext>
            </a:extLst>
          </p:cNvPr>
          <p:cNvPicPr>
            <a:picLocks noChangeAspect="1"/>
          </p:cNvPicPr>
          <p:nvPr/>
        </p:nvPicPr>
        <p:blipFill>
          <a:blip r:embed="rId2"/>
          <a:stretch>
            <a:fillRect/>
          </a:stretch>
        </p:blipFill>
        <p:spPr>
          <a:xfrm>
            <a:off x="62425" y="544333"/>
            <a:ext cx="6127161" cy="464219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452BBD5E-978F-B644-8D85-453189D61767}"/>
              </a:ext>
            </a:extLst>
          </p:cNvPr>
          <p:cNvPicPr>
            <a:picLocks noChangeAspect="1"/>
          </p:cNvPicPr>
          <p:nvPr/>
        </p:nvPicPr>
        <p:blipFill>
          <a:blip r:embed="rId3"/>
          <a:stretch>
            <a:fillRect/>
          </a:stretch>
        </p:blipFill>
        <p:spPr>
          <a:xfrm>
            <a:off x="6096493" y="544333"/>
            <a:ext cx="6033515" cy="4642194"/>
          </a:xfrm>
          <a:prstGeom prst="rect">
            <a:avLst/>
          </a:prstGeom>
        </p:spPr>
      </p:pic>
      <p:cxnSp>
        <p:nvCxnSpPr>
          <p:cNvPr id="34" name="Straight Connector 33">
            <a:extLst>
              <a:ext uri="{FF2B5EF4-FFF2-40B4-BE49-F238E27FC236}">
                <a16:creationId xmlns:a16="http://schemas.microsoft.com/office/drawing/2014/main" id="{E19C933E-447A-BB45-8CB5-E22F0DEF8361}"/>
              </a:ext>
            </a:extLst>
          </p:cNvPr>
          <p:cNvCxnSpPr/>
          <p:nvPr/>
        </p:nvCxnSpPr>
        <p:spPr>
          <a:xfrm>
            <a:off x="759417" y="1239864"/>
            <a:ext cx="0" cy="3347634"/>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73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EDB4298B-514D-4087-BFCF-5E0B7C9A9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04250D78-05C1-41CC-8744-FF36129625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4" name="Freeform 5">
              <a:extLst>
                <a:ext uri="{FF2B5EF4-FFF2-40B4-BE49-F238E27FC236}">
                  <a16:creationId xmlns:a16="http://schemas.microsoft.com/office/drawing/2014/main" id="{488B658F-163C-450C-B32C-2385E374B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p>
          </p:txBody>
        </p:sp>
        <p:sp>
          <p:nvSpPr>
            <p:cNvPr id="45" name="Freeform 6">
              <a:extLst>
                <a:ext uri="{FF2B5EF4-FFF2-40B4-BE49-F238E27FC236}">
                  <a16:creationId xmlns:a16="http://schemas.microsoft.com/office/drawing/2014/main" id="{5AE85F6C-45F9-4F00-8AA8-52BD51059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7">
              <a:extLst>
                <a:ext uri="{FF2B5EF4-FFF2-40B4-BE49-F238E27FC236}">
                  <a16:creationId xmlns:a16="http://schemas.microsoft.com/office/drawing/2014/main" id="{4B0E90C3-F098-46CE-B1D9-44EDE9C6E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8">
              <a:extLst>
                <a:ext uri="{FF2B5EF4-FFF2-40B4-BE49-F238E27FC236}">
                  <a16:creationId xmlns:a16="http://schemas.microsoft.com/office/drawing/2014/main" id="{FFF59D4E-9109-4D0A-8064-9C534CCFB9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9">
              <a:extLst>
                <a:ext uri="{FF2B5EF4-FFF2-40B4-BE49-F238E27FC236}">
                  <a16:creationId xmlns:a16="http://schemas.microsoft.com/office/drawing/2014/main" id="{94B8AAA4-1840-48B9-A1E7-8CE75F873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0">
              <a:extLst>
                <a:ext uri="{FF2B5EF4-FFF2-40B4-BE49-F238E27FC236}">
                  <a16:creationId xmlns:a16="http://schemas.microsoft.com/office/drawing/2014/main" id="{5A87B14D-183F-429F-849A-A6DC957B0B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1">
              <a:extLst>
                <a:ext uri="{FF2B5EF4-FFF2-40B4-BE49-F238E27FC236}">
                  <a16:creationId xmlns:a16="http://schemas.microsoft.com/office/drawing/2014/main" id="{1C261938-CF78-4843-9295-A20FD1591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2">
              <a:extLst>
                <a:ext uri="{FF2B5EF4-FFF2-40B4-BE49-F238E27FC236}">
                  <a16:creationId xmlns:a16="http://schemas.microsoft.com/office/drawing/2014/main" id="{70557A9F-9800-4BDA-8EA5-312FBB05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3">
              <a:extLst>
                <a:ext uri="{FF2B5EF4-FFF2-40B4-BE49-F238E27FC236}">
                  <a16:creationId xmlns:a16="http://schemas.microsoft.com/office/drawing/2014/main" id="{55443555-50A7-490F-A7BD-C3761876B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4">
              <a:extLst>
                <a:ext uri="{FF2B5EF4-FFF2-40B4-BE49-F238E27FC236}">
                  <a16:creationId xmlns:a16="http://schemas.microsoft.com/office/drawing/2014/main" id="{0E25D709-0236-44C4-9AD0-23C27FFB64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5">
              <a:extLst>
                <a:ext uri="{FF2B5EF4-FFF2-40B4-BE49-F238E27FC236}">
                  <a16:creationId xmlns:a16="http://schemas.microsoft.com/office/drawing/2014/main" id="{52D3488E-C376-4058-9B14-3E67ECCF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6">
              <a:extLst>
                <a:ext uri="{FF2B5EF4-FFF2-40B4-BE49-F238E27FC236}">
                  <a16:creationId xmlns:a16="http://schemas.microsoft.com/office/drawing/2014/main" id="{29C0577D-AE94-4E3E-AFE9-87D6F505C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7">
              <a:extLst>
                <a:ext uri="{FF2B5EF4-FFF2-40B4-BE49-F238E27FC236}">
                  <a16:creationId xmlns:a16="http://schemas.microsoft.com/office/drawing/2014/main" id="{628A3D14-A3AE-415B-81C0-10DABBD63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8">
              <a:extLst>
                <a:ext uri="{FF2B5EF4-FFF2-40B4-BE49-F238E27FC236}">
                  <a16:creationId xmlns:a16="http://schemas.microsoft.com/office/drawing/2014/main" id="{07722035-1059-41F4-801E-F6C3F43831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9">
              <a:extLst>
                <a:ext uri="{FF2B5EF4-FFF2-40B4-BE49-F238E27FC236}">
                  <a16:creationId xmlns:a16="http://schemas.microsoft.com/office/drawing/2014/main" id="{98275878-64ED-413C-B1B9-654EE17C5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0">
              <a:extLst>
                <a:ext uri="{FF2B5EF4-FFF2-40B4-BE49-F238E27FC236}">
                  <a16:creationId xmlns:a16="http://schemas.microsoft.com/office/drawing/2014/main" id="{6BE90BD7-1A14-43A3-8CD4-8D181EE63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0" name="Freeform 21">
              <a:extLst>
                <a:ext uri="{FF2B5EF4-FFF2-40B4-BE49-F238E27FC236}">
                  <a16:creationId xmlns:a16="http://schemas.microsoft.com/office/drawing/2014/main" id="{8609B6EC-0BA4-4C45-B9CA-311B34B83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1" name="Freeform 22">
              <a:extLst>
                <a:ext uri="{FF2B5EF4-FFF2-40B4-BE49-F238E27FC236}">
                  <a16:creationId xmlns:a16="http://schemas.microsoft.com/office/drawing/2014/main" id="{BA3962A2-D76B-4346-9535-356648073A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23">
              <a:extLst>
                <a:ext uri="{FF2B5EF4-FFF2-40B4-BE49-F238E27FC236}">
                  <a16:creationId xmlns:a16="http://schemas.microsoft.com/office/drawing/2014/main" id="{28CBAD67-783A-4EFF-852A-40CD9D58C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4">
              <a:extLst>
                <a:ext uri="{FF2B5EF4-FFF2-40B4-BE49-F238E27FC236}">
                  <a16:creationId xmlns:a16="http://schemas.microsoft.com/office/drawing/2014/main" id="{780BC275-9329-40AA-849F-7B258245E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5">
              <a:extLst>
                <a:ext uri="{FF2B5EF4-FFF2-40B4-BE49-F238E27FC236}">
                  <a16:creationId xmlns:a16="http://schemas.microsoft.com/office/drawing/2014/main" id="{55DA4B63-E5E4-49C5-BC03-E5A312146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6" name="TextBox 35">
            <a:extLst>
              <a:ext uri="{FF2B5EF4-FFF2-40B4-BE49-F238E27FC236}">
                <a16:creationId xmlns:a16="http://schemas.microsoft.com/office/drawing/2014/main" id="{B1BDB721-969F-1B42-92D2-96D02F1AA1F2}"/>
              </a:ext>
            </a:extLst>
          </p:cNvPr>
          <p:cNvSpPr txBox="1"/>
          <p:nvPr/>
        </p:nvSpPr>
        <p:spPr>
          <a:xfrm>
            <a:off x="2812257" y="270386"/>
            <a:ext cx="6677553" cy="1115557"/>
          </a:xfrm>
          <a:prstGeom prst="rect">
            <a:avLst/>
          </a:prstGeom>
        </p:spPr>
        <p:txBody>
          <a:bodyPr vert="horz" lIns="228600" tIns="228600" rIns="228600" bIns="228600" rtlCol="0" anchor="b">
            <a:normAutofit/>
          </a:bodyPr>
          <a:lstStyle/>
          <a:p>
            <a:pPr algn="ctr" defTabSz="914400">
              <a:lnSpc>
                <a:spcPct val="85000"/>
              </a:lnSpc>
              <a:spcBef>
                <a:spcPct val="0"/>
              </a:spcBef>
              <a:spcAft>
                <a:spcPts val="600"/>
              </a:spcAft>
            </a:pPr>
            <a:r>
              <a:rPr lang="en-US" sz="4000" b="0" i="0" kern="1200" cap="none" spc="-150" dirty="0">
                <a:solidFill>
                  <a:schemeClr val="accent1"/>
                </a:solidFill>
                <a:effectLst/>
                <a:latin typeface="+mj-lt"/>
                <a:ea typeface="+mj-ea"/>
                <a:cs typeface="+mj-cs"/>
              </a:rPr>
              <a:t>Incorrectly Classified Article:</a:t>
            </a:r>
          </a:p>
        </p:txBody>
      </p:sp>
      <p:sp>
        <p:nvSpPr>
          <p:cNvPr id="32" name="TextBox 31">
            <a:extLst>
              <a:ext uri="{FF2B5EF4-FFF2-40B4-BE49-F238E27FC236}">
                <a16:creationId xmlns:a16="http://schemas.microsoft.com/office/drawing/2014/main" id="{95058FE2-855C-1044-9394-EEA7BD0F50CC}"/>
              </a:ext>
            </a:extLst>
          </p:cNvPr>
          <p:cNvSpPr txBox="1"/>
          <p:nvPr/>
        </p:nvSpPr>
        <p:spPr>
          <a:xfrm>
            <a:off x="4067177" y="2161348"/>
            <a:ext cx="6677551" cy="3890460"/>
          </a:xfrm>
          <a:prstGeom prst="rect">
            <a:avLst/>
          </a:prstGeom>
        </p:spPr>
        <p:txBody>
          <a:bodyPr vert="horz" lIns="91440" tIns="45720" rIns="91440" bIns="45720" rtlCol="0" anchor="ctr">
            <a:normAutofit/>
          </a:bodyPr>
          <a:lstStyle/>
          <a:p>
            <a:pPr defTabSz="914400">
              <a:lnSpc>
                <a:spcPct val="120000"/>
              </a:lnSpc>
              <a:spcAft>
                <a:spcPts val="600"/>
              </a:spcAft>
              <a:buClr>
                <a:schemeClr val="accent1"/>
              </a:buClr>
              <a:buSzPct val="110000"/>
            </a:pPr>
            <a:endParaRPr lang="en-US" sz="1600" kern="1200" dirty="0">
              <a:solidFill>
                <a:schemeClr val="tx1"/>
              </a:solidFill>
              <a:effectLst/>
              <a:highlight>
                <a:srgbClr val="FFFF00"/>
              </a:highlight>
              <a:latin typeface="+mn-lt"/>
              <a:ea typeface="+mn-ea"/>
              <a:cs typeface="+mn-cs"/>
            </a:endParaRPr>
          </a:p>
        </p:txBody>
      </p:sp>
      <p:sp>
        <p:nvSpPr>
          <p:cNvPr id="2" name="Rectangle 1">
            <a:extLst>
              <a:ext uri="{FF2B5EF4-FFF2-40B4-BE49-F238E27FC236}">
                <a16:creationId xmlns:a16="http://schemas.microsoft.com/office/drawing/2014/main" id="{E355E73B-0C1E-DD47-B5A0-E00E127125EB}"/>
              </a:ext>
            </a:extLst>
          </p:cNvPr>
          <p:cNvSpPr/>
          <p:nvPr/>
        </p:nvSpPr>
        <p:spPr>
          <a:xfrm>
            <a:off x="636589" y="1559074"/>
            <a:ext cx="11185029" cy="5078313"/>
          </a:xfrm>
          <a:prstGeom prst="rect">
            <a:avLst/>
          </a:prstGeom>
        </p:spPr>
        <p:txBody>
          <a:bodyPr wrap="square">
            <a:spAutoFit/>
          </a:bodyPr>
          <a:lstStyle/>
          <a:p>
            <a:pPr algn="just"/>
            <a:r>
              <a:rPr lang="en-US" dirty="0"/>
              <a:t>PropertyUp, of Barrington, is excited to announce a new research tool to help buyers and sellers in Northern Illinois to get a feel for the real estate market. “Knowing when to buy or sell, and what to expect at any given time in real estate is important to having the most successful experience,” explained John Herman, broker/owner of PropertyUp. “We update figures monthly so that information is always current. When a change is coming, we can see the trends ahead of time.” Understanding the real estate market and how fast, or in some cases slowly, properties are selling is one of the keys to success for any buyer or seller. The new report shows at a glance whether the specific markets of Northern Illinois are favoring sellers, balanced, or favoring buyers. The information is relayed in easy to understand labels via a clickable map of the area. A click on any label will identify the specific market and define how many months supply of inventory is </a:t>
            </a:r>
            <a:r>
              <a:rPr lang="en-US" dirty="0" err="1">
                <a:highlight>
                  <a:srgbClr val="FFFF00"/>
                </a:highlight>
              </a:rPr>
              <a:t>avaialble</a:t>
            </a:r>
            <a:r>
              <a:rPr lang="en-US" dirty="0"/>
              <a:t>. The information is also displayed in an easy to navigate list, with an alphabetical selection for those that would rather see information laid out this way. In addition, the top 10 balanced, buyer’s and seller’s markets are identified in easy to read gauges. Buyer and seller reviews on their experiences working with PropertyUp are also available. This valuable information will help a potential seller know approximately how long they may have to wait for their home to sell, as well as what type of price they might get. A buyer can use the information to get an idea of the best place to search for a home with prices that may favor them, or where they are more likely to pay top dollar because of lacking inventory. PropertyUp is a full service residential and commercial real estate firm located in Barrington, Illinois, serving the Chicago area and Northern Illinois.</a:t>
            </a:r>
          </a:p>
        </p:txBody>
      </p:sp>
    </p:spTree>
    <p:extLst>
      <p:ext uri="{BB962C8B-B14F-4D97-AF65-F5344CB8AC3E}">
        <p14:creationId xmlns:p14="http://schemas.microsoft.com/office/powerpoint/2010/main" val="1022621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0" name="Group 29">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5" name="Rectangle 34">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A6766D4-DB08-5A4E-9606-9BFF4E5AE0AA}"/>
              </a:ext>
            </a:extLst>
          </p:cNvPr>
          <p:cNvSpPr>
            <a:spLocks noGrp="1"/>
          </p:cNvSpPr>
          <p:nvPr>
            <p:ph type="title"/>
          </p:nvPr>
        </p:nvSpPr>
        <p:spPr>
          <a:xfrm>
            <a:off x="1669292" y="5436892"/>
            <a:ext cx="8862709" cy="943954"/>
          </a:xfrm>
        </p:spPr>
        <p:txBody>
          <a:bodyPr vert="horz" lIns="228600" tIns="228600" rIns="228600" bIns="0" rtlCol="0" anchor="b">
            <a:noAutofit/>
          </a:bodyPr>
          <a:lstStyle/>
          <a:p>
            <a:pPr>
              <a:lnSpc>
                <a:spcPct val="80000"/>
              </a:lnSpc>
            </a:pPr>
            <a:r>
              <a:rPr lang="en-US" b="0" i="0" kern="1200" cap="none" spc="-150" dirty="0">
                <a:solidFill>
                  <a:schemeClr val="accent1"/>
                </a:solidFill>
                <a:effectLst/>
                <a:latin typeface="+mj-lt"/>
                <a:ea typeface="+mj-ea"/>
                <a:cs typeface="+mj-cs"/>
              </a:rPr>
              <a:t>Naïve Bayes Model with </a:t>
            </a:r>
            <a:r>
              <a:rPr lang="en-US" dirty="0">
                <a:solidFill>
                  <a:schemeClr val="accent1"/>
                </a:solidFill>
              </a:rPr>
              <a:t>50</a:t>
            </a:r>
            <a:r>
              <a:rPr lang="en-US" b="0" i="0" kern="1200" cap="none" spc="-150" dirty="0">
                <a:solidFill>
                  <a:schemeClr val="accent1"/>
                </a:solidFill>
                <a:effectLst/>
                <a:latin typeface="+mj-lt"/>
                <a:ea typeface="+mj-ea"/>
                <a:cs typeface="+mj-cs"/>
              </a:rPr>
              <a:t>-50 Train-Test Split</a:t>
            </a:r>
          </a:p>
        </p:txBody>
      </p:sp>
      <p:sp>
        <p:nvSpPr>
          <p:cNvPr id="58"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F2FD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F2FD1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30A8925D-0456-624C-A885-A3322818312F}"/>
              </a:ext>
            </a:extLst>
          </p:cNvPr>
          <p:cNvPicPr>
            <a:picLocks noChangeAspect="1"/>
          </p:cNvPicPr>
          <p:nvPr/>
        </p:nvPicPr>
        <p:blipFill>
          <a:blip r:embed="rId2"/>
          <a:stretch>
            <a:fillRect/>
          </a:stretch>
        </p:blipFill>
        <p:spPr>
          <a:xfrm>
            <a:off x="2413944" y="303268"/>
            <a:ext cx="6842640" cy="4956048"/>
          </a:xfrm>
          <a:prstGeom prst="rect">
            <a:avLst/>
          </a:prstGeom>
        </p:spPr>
      </p:pic>
      <p:sp>
        <p:nvSpPr>
          <p:cNvPr id="57" name="TextBox 56">
            <a:extLst>
              <a:ext uri="{FF2B5EF4-FFF2-40B4-BE49-F238E27FC236}">
                <a16:creationId xmlns:a16="http://schemas.microsoft.com/office/drawing/2014/main" id="{97D99153-2744-3E48-A919-7DB309EB3030}"/>
              </a:ext>
            </a:extLst>
          </p:cNvPr>
          <p:cNvSpPr txBox="1"/>
          <p:nvPr/>
        </p:nvSpPr>
        <p:spPr>
          <a:xfrm>
            <a:off x="9609387" y="628093"/>
            <a:ext cx="2607077" cy="1015663"/>
          </a:xfrm>
          <a:prstGeom prst="rect">
            <a:avLst/>
          </a:prstGeom>
          <a:noFill/>
        </p:spPr>
        <p:txBody>
          <a:bodyPr wrap="square" rtlCol="0">
            <a:spAutoFit/>
          </a:bodyPr>
          <a:lstStyle/>
          <a:p>
            <a:r>
              <a:rPr lang="en-US" sz="2000" b="1" dirty="0"/>
              <a:t>Accuracy:</a:t>
            </a:r>
            <a:r>
              <a:rPr lang="en-US" sz="2000" dirty="0"/>
              <a:t>   98.7%</a:t>
            </a:r>
          </a:p>
          <a:p>
            <a:r>
              <a:rPr lang="en-US" sz="2000" b="1" dirty="0"/>
              <a:t>Precision:   </a:t>
            </a:r>
            <a:r>
              <a:rPr lang="en-US" sz="2000" dirty="0"/>
              <a:t>98.8%</a:t>
            </a:r>
          </a:p>
          <a:p>
            <a:r>
              <a:rPr lang="en-US" sz="2000" b="1" dirty="0"/>
              <a:t>Recall: 	 </a:t>
            </a:r>
            <a:r>
              <a:rPr lang="en-US" sz="2000" dirty="0"/>
              <a:t>96.4%</a:t>
            </a:r>
            <a:endParaRPr lang="en-US" sz="2000" b="1" dirty="0"/>
          </a:p>
        </p:txBody>
      </p:sp>
    </p:spTree>
    <p:extLst>
      <p:ext uri="{BB962C8B-B14F-4D97-AF65-F5344CB8AC3E}">
        <p14:creationId xmlns:p14="http://schemas.microsoft.com/office/powerpoint/2010/main" val="3570260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5365B-8333-EF47-A4BC-600CB5A626E8}"/>
              </a:ext>
            </a:extLst>
          </p:cNvPr>
          <p:cNvSpPr>
            <a:spLocks noGrp="1"/>
          </p:cNvSpPr>
          <p:nvPr>
            <p:ph type="title"/>
          </p:nvPr>
        </p:nvSpPr>
        <p:spPr>
          <a:xfrm>
            <a:off x="2504281" y="499140"/>
            <a:ext cx="6230857" cy="1230570"/>
          </a:xfrm>
        </p:spPr>
        <p:txBody>
          <a:bodyPr anchor="t">
            <a:normAutofit/>
          </a:bodyPr>
          <a:lstStyle/>
          <a:p>
            <a:pPr algn="l"/>
            <a:r>
              <a:rPr lang="en-US" sz="3600" dirty="0">
                <a:solidFill>
                  <a:schemeClr val="accent1"/>
                </a:solidFill>
              </a:rPr>
              <a:t>Random Forest</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A0FD4090-B69A-BE43-95BA-57C550D59260}"/>
              </a:ext>
            </a:extLst>
          </p:cNvPr>
          <p:cNvSpPr>
            <a:spLocks noGrp="1"/>
          </p:cNvSpPr>
          <p:nvPr>
            <p:ph idx="1"/>
          </p:nvPr>
        </p:nvSpPr>
        <p:spPr>
          <a:xfrm>
            <a:off x="2549441" y="1873191"/>
            <a:ext cx="5907076" cy="4337493"/>
          </a:xfrm>
        </p:spPr>
        <p:txBody>
          <a:bodyPr anchor="t">
            <a:noAutofit/>
          </a:bodyPr>
          <a:lstStyle/>
          <a:p>
            <a:r>
              <a:rPr lang="en-US" sz="2100" dirty="0"/>
              <a:t>Ensemble method that combines the outputs of many </a:t>
            </a:r>
            <a:r>
              <a:rPr lang="en-US" sz="2100" b="1" dirty="0"/>
              <a:t>decision trees</a:t>
            </a:r>
            <a:r>
              <a:rPr lang="en-US" sz="2100" dirty="0"/>
              <a:t> for classification</a:t>
            </a:r>
          </a:p>
          <a:p>
            <a:r>
              <a:rPr lang="en-US" sz="2100" dirty="0"/>
              <a:t>Decision trees make a series of binary splits (using one feature at a time) to optimize the “purity” of the resulting groups with respect to class membership</a:t>
            </a:r>
          </a:p>
          <a:p>
            <a:r>
              <a:rPr lang="en-US" sz="2100" dirty="0"/>
              <a:t>The bottom nodes of each tree assign the observations to respective classes</a:t>
            </a:r>
          </a:p>
          <a:p>
            <a:r>
              <a:rPr lang="en-US" sz="2100" dirty="0"/>
              <a:t>Random forests randomize the samples and features used to build each tree</a:t>
            </a:r>
          </a:p>
        </p:txBody>
      </p:sp>
      <p:pic>
        <p:nvPicPr>
          <p:cNvPr id="6" name="Picture 5" descr="A close up of a sign&#10;&#10;Description automatically generated">
            <a:extLst>
              <a:ext uri="{FF2B5EF4-FFF2-40B4-BE49-F238E27FC236}">
                <a16:creationId xmlns:a16="http://schemas.microsoft.com/office/drawing/2014/main" id="{8753CA93-ECD0-694E-B0C6-C0D20A2BE351}"/>
              </a:ext>
            </a:extLst>
          </p:cNvPr>
          <p:cNvPicPr>
            <a:picLocks noChangeAspect="1"/>
          </p:cNvPicPr>
          <p:nvPr/>
        </p:nvPicPr>
        <p:blipFill>
          <a:blip r:embed="rId2"/>
          <a:stretch>
            <a:fillRect/>
          </a:stretch>
        </p:blipFill>
        <p:spPr>
          <a:xfrm>
            <a:off x="8706124" y="1873191"/>
            <a:ext cx="3255127" cy="3210536"/>
          </a:xfrm>
          <a:prstGeom prst="rect">
            <a:avLst/>
          </a:prstGeom>
        </p:spPr>
      </p:pic>
    </p:spTree>
    <p:extLst>
      <p:ext uri="{BB962C8B-B14F-4D97-AF65-F5344CB8AC3E}">
        <p14:creationId xmlns:p14="http://schemas.microsoft.com/office/powerpoint/2010/main" val="1798133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4" name="Group 33">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5" name="Rectangle 34">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Isosceles Triangle 35">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9" name="Rectangle 38">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A6766D4-DB08-5A4E-9606-9BFF4E5AE0AA}"/>
              </a:ext>
            </a:extLst>
          </p:cNvPr>
          <p:cNvSpPr>
            <a:spLocks noGrp="1"/>
          </p:cNvSpPr>
          <p:nvPr>
            <p:ph type="title"/>
          </p:nvPr>
        </p:nvSpPr>
        <p:spPr>
          <a:xfrm>
            <a:off x="2062691" y="5607333"/>
            <a:ext cx="8081960" cy="943954"/>
          </a:xfrm>
        </p:spPr>
        <p:txBody>
          <a:bodyPr vert="horz" lIns="228600" tIns="228600" rIns="228600" bIns="0" rtlCol="0" anchor="b">
            <a:normAutofit/>
          </a:bodyPr>
          <a:lstStyle/>
          <a:p>
            <a:pPr>
              <a:lnSpc>
                <a:spcPct val="80000"/>
              </a:lnSpc>
            </a:pPr>
            <a:r>
              <a:rPr lang="en-US" b="0" i="0" kern="1200" cap="none" spc="-150" dirty="0">
                <a:solidFill>
                  <a:schemeClr val="accent1"/>
                </a:solidFill>
                <a:effectLst/>
                <a:latin typeface="+mj-lt"/>
                <a:ea typeface="+mj-ea"/>
                <a:cs typeface="+mj-cs"/>
              </a:rPr>
              <a:t>Random Forest Model</a:t>
            </a:r>
          </a:p>
        </p:txBody>
      </p:sp>
      <p:sp>
        <p:nvSpPr>
          <p:cNvPr id="62"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rgbClr val="F4FC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rgbClr val="F4FC2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A8925D-0456-624C-A885-A3322818312F}"/>
              </a:ext>
            </a:extLst>
          </p:cNvPr>
          <p:cNvPicPr>
            <a:picLocks noChangeAspect="1"/>
          </p:cNvPicPr>
          <p:nvPr/>
        </p:nvPicPr>
        <p:blipFill>
          <a:blip r:embed="rId2"/>
          <a:srcRect/>
          <a:stretch/>
        </p:blipFill>
        <p:spPr>
          <a:xfrm>
            <a:off x="2454286" y="310009"/>
            <a:ext cx="6842640" cy="4956048"/>
          </a:xfrm>
          <a:prstGeom prst="rect">
            <a:avLst/>
          </a:prstGeom>
          <a:ln w="12700">
            <a:noFill/>
          </a:ln>
        </p:spPr>
      </p:pic>
      <p:sp>
        <p:nvSpPr>
          <p:cNvPr id="61" name="TextBox 60">
            <a:extLst>
              <a:ext uri="{FF2B5EF4-FFF2-40B4-BE49-F238E27FC236}">
                <a16:creationId xmlns:a16="http://schemas.microsoft.com/office/drawing/2014/main" id="{10C2A863-C42A-0144-B948-EC7383618207}"/>
              </a:ext>
            </a:extLst>
          </p:cNvPr>
          <p:cNvSpPr txBox="1"/>
          <p:nvPr/>
        </p:nvSpPr>
        <p:spPr>
          <a:xfrm>
            <a:off x="9609387" y="628093"/>
            <a:ext cx="2607077" cy="1015663"/>
          </a:xfrm>
          <a:prstGeom prst="rect">
            <a:avLst/>
          </a:prstGeom>
          <a:noFill/>
        </p:spPr>
        <p:txBody>
          <a:bodyPr wrap="square" rtlCol="0">
            <a:spAutoFit/>
          </a:bodyPr>
          <a:lstStyle/>
          <a:p>
            <a:r>
              <a:rPr lang="en-US" sz="2000" b="1" dirty="0"/>
              <a:t>Accuracy:</a:t>
            </a:r>
            <a:r>
              <a:rPr lang="en-US" sz="2000" dirty="0"/>
              <a:t>   99.7%</a:t>
            </a:r>
          </a:p>
          <a:p>
            <a:r>
              <a:rPr lang="en-US" sz="2000" b="1" dirty="0"/>
              <a:t>Precision:   </a:t>
            </a:r>
            <a:r>
              <a:rPr lang="en-US" sz="2000" dirty="0"/>
              <a:t>100%</a:t>
            </a:r>
          </a:p>
          <a:p>
            <a:r>
              <a:rPr lang="en-US" sz="2000" b="1" dirty="0"/>
              <a:t>Recall: 	 </a:t>
            </a:r>
            <a:r>
              <a:rPr lang="en-US" sz="2000" dirty="0"/>
              <a:t>98.8%</a:t>
            </a:r>
            <a:endParaRPr lang="en-US" sz="2000" b="1" dirty="0"/>
          </a:p>
        </p:txBody>
      </p:sp>
    </p:spTree>
    <p:extLst>
      <p:ext uri="{BB962C8B-B14F-4D97-AF65-F5344CB8AC3E}">
        <p14:creationId xmlns:p14="http://schemas.microsoft.com/office/powerpoint/2010/main" val="3422355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5"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4403911-9C44-9441-8143-CFDE983C36F0}"/>
              </a:ext>
            </a:extLst>
          </p:cNvPr>
          <p:cNvSpPr>
            <a:spLocks noGrp="1"/>
          </p:cNvSpPr>
          <p:nvPr>
            <p:ph type="title"/>
          </p:nvPr>
        </p:nvSpPr>
        <p:spPr>
          <a:xfrm>
            <a:off x="7269686" y="795527"/>
            <a:ext cx="4123738" cy="1433323"/>
          </a:xfrm>
        </p:spPr>
        <p:txBody>
          <a:bodyPr>
            <a:normAutofit/>
          </a:bodyPr>
          <a:lstStyle/>
          <a:p>
            <a:pPr algn="l"/>
            <a:r>
              <a:rPr lang="en-US" dirty="0">
                <a:solidFill>
                  <a:schemeClr val="accent1"/>
                </a:solidFill>
              </a:rPr>
              <a:t>The Data</a:t>
            </a:r>
          </a:p>
        </p:txBody>
      </p:sp>
      <p:sp>
        <p:nvSpPr>
          <p:cNvPr id="37" name="Rectangle 36">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F1A31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62F375F9-6325-974B-9767-40D568741D73}"/>
              </a:ext>
            </a:extLst>
          </p:cNvPr>
          <p:cNvPicPr>
            <a:picLocks noChangeAspect="1"/>
          </p:cNvPicPr>
          <p:nvPr/>
        </p:nvPicPr>
        <p:blipFill>
          <a:blip r:embed="rId2"/>
          <a:stretch>
            <a:fillRect/>
          </a:stretch>
        </p:blipFill>
        <p:spPr>
          <a:xfrm>
            <a:off x="972115" y="1170264"/>
            <a:ext cx="5641848" cy="4499372"/>
          </a:xfrm>
          <a:prstGeom prst="rect">
            <a:avLst/>
          </a:prstGeom>
          <a:ln w="12700">
            <a:noFill/>
          </a:ln>
        </p:spPr>
      </p:pic>
      <p:sp>
        <p:nvSpPr>
          <p:cNvPr id="3" name="Content Placeholder 2">
            <a:extLst>
              <a:ext uri="{FF2B5EF4-FFF2-40B4-BE49-F238E27FC236}">
                <a16:creationId xmlns:a16="http://schemas.microsoft.com/office/drawing/2014/main" id="{5B555DB0-CF98-D349-9029-A4661C368AD9}"/>
              </a:ext>
            </a:extLst>
          </p:cNvPr>
          <p:cNvSpPr>
            <a:spLocks noGrp="1"/>
          </p:cNvSpPr>
          <p:nvPr>
            <p:ph idx="1"/>
          </p:nvPr>
        </p:nvSpPr>
        <p:spPr>
          <a:xfrm>
            <a:off x="7293817" y="2338388"/>
            <a:ext cx="4099607" cy="3678237"/>
          </a:xfrm>
        </p:spPr>
        <p:txBody>
          <a:bodyPr>
            <a:normAutofit/>
          </a:bodyPr>
          <a:lstStyle/>
          <a:p>
            <a:pPr>
              <a:buClr>
                <a:srgbClr val="F1A31A"/>
              </a:buClr>
            </a:pPr>
            <a:r>
              <a:rPr lang="en-US" dirty="0"/>
              <a:t>631 full-text articles (JSON) from 31 news sources, along with URLs, dates, and authors</a:t>
            </a:r>
          </a:p>
          <a:p>
            <a:pPr>
              <a:buClr>
                <a:srgbClr val="F1A31A"/>
              </a:buClr>
            </a:pPr>
            <a:endParaRPr lang="en-US" dirty="0"/>
          </a:p>
          <a:p>
            <a:pPr>
              <a:buClr>
                <a:srgbClr val="F1A31A"/>
              </a:buClr>
            </a:pPr>
            <a:r>
              <a:rPr lang="en-US" dirty="0"/>
              <a:t>A “blacklist” of 49 flagged news agencies’ base URLs was also provided</a:t>
            </a:r>
          </a:p>
          <a:p>
            <a:pPr>
              <a:buClr>
                <a:srgbClr val="F1A31A"/>
              </a:buClr>
            </a:pPr>
            <a:endParaRPr lang="en-US" dirty="0"/>
          </a:p>
          <a:p>
            <a:pPr>
              <a:buClr>
                <a:srgbClr val="F1A31A"/>
              </a:buClr>
            </a:pPr>
            <a:endParaRPr lang="en-US" dirty="0"/>
          </a:p>
        </p:txBody>
      </p:sp>
      <p:sp>
        <p:nvSpPr>
          <p:cNvPr id="8" name="TextBox 7">
            <a:extLst>
              <a:ext uri="{FF2B5EF4-FFF2-40B4-BE49-F238E27FC236}">
                <a16:creationId xmlns:a16="http://schemas.microsoft.com/office/drawing/2014/main" id="{68CEACF0-F9ED-0347-A65D-3EC6074A2C1D}"/>
              </a:ext>
            </a:extLst>
          </p:cNvPr>
          <p:cNvSpPr txBox="1"/>
          <p:nvPr/>
        </p:nvSpPr>
        <p:spPr>
          <a:xfrm>
            <a:off x="4860221" y="5658129"/>
            <a:ext cx="2059425" cy="369332"/>
          </a:xfrm>
          <a:prstGeom prst="rect">
            <a:avLst/>
          </a:prstGeom>
          <a:noFill/>
        </p:spPr>
        <p:txBody>
          <a:bodyPr wrap="square" rtlCol="0">
            <a:spAutoFit/>
          </a:bodyPr>
          <a:lstStyle/>
          <a:p>
            <a:r>
              <a:rPr lang="en-US" dirty="0"/>
              <a:t>assetsstock.com</a:t>
            </a:r>
          </a:p>
        </p:txBody>
      </p:sp>
    </p:spTree>
    <p:extLst>
      <p:ext uri="{BB962C8B-B14F-4D97-AF65-F5344CB8AC3E}">
        <p14:creationId xmlns:p14="http://schemas.microsoft.com/office/powerpoint/2010/main" val="4184392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EA06921-3C0C-4126-AF75-9499D48390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 name="Freeform 5">
              <a:extLst>
                <a:ext uri="{FF2B5EF4-FFF2-40B4-BE49-F238E27FC236}">
                  <a16:creationId xmlns:a16="http://schemas.microsoft.com/office/drawing/2014/main" id="{B8087084-CC7C-4D37-B821-F12CD3D29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A27EF3C6-8AF8-41C0-B4DF-664F240872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46AD5CB4-13ED-4F2B-BA75-CA731F668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6C2FD3B8-D702-4F83-BA99-D239212113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1AF0D977-DBC6-44B7-93FB-3F76406CF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B3ED27DF-D17E-4922-8394-821ED9253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800084EB-3C31-445C-8B2E-F43BA7ED3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5EE7F4D6-BE2E-41A9-A417-BA1AE4583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8805A789-4E10-46CF-A22B-8841C1CDF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9BD0D630-7987-48B7-A636-0ED234E22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F4E7D46D-851A-4DA9-B24D-19DAE1FCF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BA38A754-A53E-469C-B89B-6C7FF9607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CAC17457-E557-440A-B5E0-40DFEEC899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4D697814-F310-40D2-8E79-93C1881074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0CA691A3-EEBB-46A7-A973-B1E2DD112C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B7361B78-110B-4437-8058-4E05A4234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97B9FFE1-BC8C-4C55-AE5D-8FDD78001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6F87417E-9520-42E0-84D2-0C0225481A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1235F6B6-5324-426D-84BE-EF96FD430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4">
              <a:extLst>
                <a:ext uri="{FF2B5EF4-FFF2-40B4-BE49-F238E27FC236}">
                  <a16:creationId xmlns:a16="http://schemas.microsoft.com/office/drawing/2014/main" id="{093C61D3-C80D-4599-8280-763868B24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5">
              <a:extLst>
                <a:ext uri="{FF2B5EF4-FFF2-40B4-BE49-F238E27FC236}">
                  <a16:creationId xmlns:a16="http://schemas.microsoft.com/office/drawing/2014/main" id="{D6D942F2-89B9-4755-89D9-436583176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1" name="Rectangle 30">
            <a:extLst>
              <a:ext uri="{FF2B5EF4-FFF2-40B4-BE49-F238E27FC236}">
                <a16:creationId xmlns:a16="http://schemas.microsoft.com/office/drawing/2014/main" id="{C40B6375-7479-45C4-8B99-EA1CF75F3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8B0202"/>
            </a:solidFill>
          </a:ln>
          <a:effectLst>
            <a:outerShdw blurRad="762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social media post&#10;&#10;Description automatically generated">
            <a:extLst>
              <a:ext uri="{FF2B5EF4-FFF2-40B4-BE49-F238E27FC236}">
                <a16:creationId xmlns:a16="http://schemas.microsoft.com/office/drawing/2014/main" id="{DFC312CE-2E2D-394F-9641-06F3AFE50474}"/>
              </a:ext>
            </a:extLst>
          </p:cNvPr>
          <p:cNvPicPr>
            <a:picLocks noChangeAspect="1"/>
          </p:cNvPicPr>
          <p:nvPr/>
        </p:nvPicPr>
        <p:blipFill>
          <a:blip r:embed="rId2"/>
          <a:stretch>
            <a:fillRect/>
          </a:stretch>
        </p:blipFill>
        <p:spPr>
          <a:xfrm>
            <a:off x="1969285" y="643467"/>
            <a:ext cx="8253430" cy="5571066"/>
          </a:xfrm>
          <a:prstGeom prst="rect">
            <a:avLst/>
          </a:prstGeom>
        </p:spPr>
      </p:pic>
    </p:spTree>
    <p:extLst>
      <p:ext uri="{BB962C8B-B14F-4D97-AF65-F5344CB8AC3E}">
        <p14:creationId xmlns:p14="http://schemas.microsoft.com/office/powerpoint/2010/main" val="4014562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4403911-9C44-9441-8143-CFDE983C36F0}"/>
              </a:ext>
            </a:extLst>
          </p:cNvPr>
          <p:cNvSpPr>
            <a:spLocks noGrp="1"/>
          </p:cNvSpPr>
          <p:nvPr>
            <p:ph type="title"/>
          </p:nvPr>
        </p:nvSpPr>
        <p:spPr>
          <a:xfrm>
            <a:off x="908115" y="529685"/>
            <a:ext cx="10488547" cy="1190912"/>
          </a:xfrm>
        </p:spPr>
        <p:txBody>
          <a:bodyPr>
            <a:normAutofit/>
          </a:bodyPr>
          <a:lstStyle/>
          <a:p>
            <a:r>
              <a:rPr lang="en-US" sz="4000" dirty="0">
                <a:solidFill>
                  <a:schemeClr val="accent1"/>
                </a:solidFill>
              </a:rPr>
              <a:t>Conclusions</a:t>
            </a:r>
          </a:p>
        </p:txBody>
      </p:sp>
      <p:sp>
        <p:nvSpPr>
          <p:cNvPr id="35" name="Rectangle 3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1663BB"/>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top sign&#10;&#10;Description automatically generated">
            <a:extLst>
              <a:ext uri="{FF2B5EF4-FFF2-40B4-BE49-F238E27FC236}">
                <a16:creationId xmlns:a16="http://schemas.microsoft.com/office/drawing/2014/main" id="{F8CA68EC-D74F-A246-A080-8FB4F97D582D}"/>
              </a:ext>
            </a:extLst>
          </p:cNvPr>
          <p:cNvPicPr>
            <a:picLocks noChangeAspect="1"/>
          </p:cNvPicPr>
          <p:nvPr/>
        </p:nvPicPr>
        <p:blipFill rotWithShape="1">
          <a:blip r:embed="rId2"/>
          <a:srcRect r="2134" b="-2"/>
          <a:stretch/>
        </p:blipFill>
        <p:spPr>
          <a:xfrm>
            <a:off x="1103257" y="2416047"/>
            <a:ext cx="4626864" cy="3346704"/>
          </a:xfrm>
          <a:prstGeom prst="rect">
            <a:avLst/>
          </a:prstGeom>
          <a:ln w="12700">
            <a:noFill/>
          </a:ln>
        </p:spPr>
      </p:pic>
      <p:sp>
        <p:nvSpPr>
          <p:cNvPr id="3" name="Content Placeholder 2">
            <a:extLst>
              <a:ext uri="{FF2B5EF4-FFF2-40B4-BE49-F238E27FC236}">
                <a16:creationId xmlns:a16="http://schemas.microsoft.com/office/drawing/2014/main" id="{5B555DB0-CF98-D349-9029-A4661C368AD9}"/>
              </a:ext>
            </a:extLst>
          </p:cNvPr>
          <p:cNvSpPr>
            <a:spLocks noGrp="1"/>
          </p:cNvSpPr>
          <p:nvPr>
            <p:ph idx="1"/>
          </p:nvPr>
        </p:nvSpPr>
        <p:spPr>
          <a:xfrm>
            <a:off x="6284683" y="2364581"/>
            <a:ext cx="5397960" cy="3699669"/>
          </a:xfrm>
        </p:spPr>
        <p:txBody>
          <a:bodyPr>
            <a:noAutofit/>
          </a:bodyPr>
          <a:lstStyle/>
          <a:p>
            <a:pPr>
              <a:buClr>
                <a:srgbClr val="1663BB"/>
              </a:buClr>
            </a:pPr>
            <a:r>
              <a:rPr lang="en-US" sz="2000" dirty="0"/>
              <a:t>Spam articles can readily be detected and filtered using relatively simple linear or probabilistic classification models</a:t>
            </a:r>
          </a:p>
          <a:p>
            <a:pPr>
              <a:buClr>
                <a:srgbClr val="1663BB"/>
              </a:buClr>
            </a:pPr>
            <a:r>
              <a:rPr lang="en-US" sz="2000" dirty="0"/>
              <a:t>Greater accuracy can be achieved using ensemble approaches at the expense of interpretability and speed</a:t>
            </a:r>
          </a:p>
          <a:p>
            <a:pPr>
              <a:buClr>
                <a:srgbClr val="1663BB"/>
              </a:buClr>
            </a:pPr>
            <a:r>
              <a:rPr lang="en-US" sz="2000" dirty="0"/>
              <a:t>Spam articles are largely characterized by high numbers of embedded URLs and discussions of ”markets”, “growth”, and “reports” rather than recent news trends</a:t>
            </a:r>
          </a:p>
          <a:p>
            <a:pPr>
              <a:buClr>
                <a:srgbClr val="1663BB"/>
              </a:buClr>
            </a:pPr>
            <a:endParaRPr lang="en-US" sz="2000" dirty="0"/>
          </a:p>
        </p:txBody>
      </p:sp>
    </p:spTree>
    <p:extLst>
      <p:ext uri="{BB962C8B-B14F-4D97-AF65-F5344CB8AC3E}">
        <p14:creationId xmlns:p14="http://schemas.microsoft.com/office/powerpoint/2010/main" val="1444906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5504F5-A44D-4727-B62D-D306EE4C0C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9" name="Freeform 5">
              <a:extLst>
                <a:ext uri="{FF2B5EF4-FFF2-40B4-BE49-F238E27FC236}">
                  <a16:creationId xmlns:a16="http://schemas.microsoft.com/office/drawing/2014/main" id="{42E83A18-C907-44D5-83DF-CFB1812545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E845C857-E334-431F-9264-4BEF01228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426C9BD9-ECC0-4C60-87C1-D07F8F075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7FBDFA8E-61C4-4F76-819E-308A16DEE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761F1C21-70B1-4D4E-831C-75DB8E7EA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FD6B914E-6122-42BE-91C5-72FA400D02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25950DE0-F9E4-4487-93B8-F6FDB00B2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319D2307-45E1-4592-8192-9C9102D4E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1A93A333-9537-4DEC-A527-7733E1096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76DEF779-F072-40FD-A3BF-84E3B8C6D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6861570E-EBF4-48B8-AB90-2A40B5228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68EF8EC2-E3C0-4C22-B1B8-6E30AC2445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AC3BE00B-705F-42C6-94CE-E89B1FA4E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F23249F0-6642-4CDD-B89B-7EC0C254A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9E5173CD-2C19-40D0-B444-CF38FF220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C46A9203-B0FB-426A-9F90-6953A96AE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F0B66C88-C270-4AE6-B12C-71CFC5F1E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9113790B-9AB2-45C0-85DD-4E7303894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36488705-890C-4BDD-AC3C-9807F6A6E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4">
              <a:extLst>
                <a:ext uri="{FF2B5EF4-FFF2-40B4-BE49-F238E27FC236}">
                  <a16:creationId xmlns:a16="http://schemas.microsoft.com/office/drawing/2014/main" id="{CCF65277-1D63-4A4A-957E-9F12111D9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5">
              <a:extLst>
                <a:ext uri="{FF2B5EF4-FFF2-40B4-BE49-F238E27FC236}">
                  <a16:creationId xmlns:a16="http://schemas.microsoft.com/office/drawing/2014/main" id="{AD6DFDD0-50F6-498B-A4E6-DC6D9A7952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02A5D777-C3C4-4D83-B4A3-0C83DBE1CB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2" name="Rectangle 31">
              <a:extLst>
                <a:ext uri="{FF2B5EF4-FFF2-40B4-BE49-F238E27FC236}">
                  <a16:creationId xmlns:a16="http://schemas.microsoft.com/office/drawing/2014/main" id="{580A9110-3349-42C1-8186-CB70C1FD4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22">
              <a:extLst>
                <a:ext uri="{FF2B5EF4-FFF2-40B4-BE49-F238E27FC236}">
                  <a16:creationId xmlns:a16="http://schemas.microsoft.com/office/drawing/2014/main" id="{4F5EDCDF-C218-4482-A13E-8CFB87D0D0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3EB8EB4B-9F73-4DB2-B849-B88E0435D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6" name="Rectangle 35">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9"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itle 1">
            <a:extLst>
              <a:ext uri="{FF2B5EF4-FFF2-40B4-BE49-F238E27FC236}">
                <a16:creationId xmlns:a16="http://schemas.microsoft.com/office/drawing/2014/main" id="{A2C4EFB8-A974-8342-B0D2-276E56E61477}"/>
              </a:ext>
            </a:extLst>
          </p:cNvPr>
          <p:cNvSpPr txBox="1">
            <a:spLocks/>
          </p:cNvSpPr>
          <p:nvPr/>
        </p:nvSpPr>
        <p:spPr>
          <a:xfrm>
            <a:off x="1518781" y="440216"/>
            <a:ext cx="8673427" cy="1048945"/>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spcAft>
                <a:spcPts val="600"/>
              </a:spcAft>
            </a:pPr>
            <a:r>
              <a:rPr lang="en-US" b="0" i="0" kern="1200" cap="none" spc="-150" dirty="0">
                <a:solidFill>
                  <a:schemeClr val="accent1"/>
                </a:solidFill>
                <a:effectLst/>
                <a:latin typeface="+mj-lt"/>
                <a:ea typeface="+mj-ea"/>
                <a:cs typeface="+mj-cs"/>
              </a:rPr>
              <a:t>The Approach</a:t>
            </a:r>
          </a:p>
        </p:txBody>
      </p:sp>
      <p:graphicFrame>
        <p:nvGraphicFramePr>
          <p:cNvPr id="2" name="Diagram 1">
            <a:extLst>
              <a:ext uri="{FF2B5EF4-FFF2-40B4-BE49-F238E27FC236}">
                <a16:creationId xmlns:a16="http://schemas.microsoft.com/office/drawing/2014/main" id="{7E57EE3F-6377-0141-9765-F0C99853EBD9}"/>
              </a:ext>
            </a:extLst>
          </p:cNvPr>
          <p:cNvGraphicFramePr/>
          <p:nvPr>
            <p:extLst>
              <p:ext uri="{D42A27DB-BD31-4B8C-83A1-F6EECF244321}">
                <p14:modId xmlns:p14="http://schemas.microsoft.com/office/powerpoint/2010/main" val="628600537"/>
              </p:ext>
            </p:extLst>
          </p:nvPr>
        </p:nvGraphicFramePr>
        <p:xfrm>
          <a:off x="219076" y="1065580"/>
          <a:ext cx="11710986" cy="5611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0766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AB4E0AE-DEDD-8342-B95D-64BB53169912}"/>
              </a:ext>
            </a:extLst>
          </p:cNvPr>
          <p:cNvSpPr>
            <a:spLocks noGrp="1"/>
          </p:cNvSpPr>
          <p:nvPr>
            <p:ph type="title"/>
          </p:nvPr>
        </p:nvSpPr>
        <p:spPr>
          <a:xfrm>
            <a:off x="814453" y="503270"/>
            <a:ext cx="10488547" cy="1190912"/>
          </a:xfrm>
        </p:spPr>
        <p:txBody>
          <a:bodyPr>
            <a:normAutofit/>
          </a:bodyPr>
          <a:lstStyle/>
          <a:p>
            <a:r>
              <a:rPr lang="en-US" dirty="0">
                <a:solidFill>
                  <a:schemeClr val="accent1"/>
                </a:solidFill>
              </a:rPr>
              <a:t>The Tools</a:t>
            </a:r>
          </a:p>
        </p:txBody>
      </p:sp>
      <p:sp>
        <p:nvSpPr>
          <p:cNvPr id="35" name="Rectangle 34">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BBF8A7-EFD8-0844-8755-CD8833E67DF3}"/>
              </a:ext>
            </a:extLst>
          </p:cNvPr>
          <p:cNvSpPr>
            <a:spLocks noGrp="1"/>
          </p:cNvSpPr>
          <p:nvPr>
            <p:ph idx="1"/>
          </p:nvPr>
        </p:nvSpPr>
        <p:spPr>
          <a:xfrm>
            <a:off x="6450149" y="2481262"/>
            <a:ext cx="5028928" cy="3699669"/>
          </a:xfrm>
        </p:spPr>
        <p:txBody>
          <a:bodyPr>
            <a:noAutofit/>
          </a:bodyPr>
          <a:lstStyle/>
          <a:p>
            <a:pPr marL="0" indent="0">
              <a:buNone/>
            </a:pPr>
            <a:r>
              <a:rPr lang="en-US" sz="2100" b="1" dirty="0"/>
              <a:t>Language:</a:t>
            </a:r>
            <a:r>
              <a:rPr lang="en-US" sz="2100" dirty="0"/>
              <a:t> Python</a:t>
            </a:r>
          </a:p>
          <a:p>
            <a:pPr marL="0" indent="0">
              <a:buNone/>
            </a:pPr>
            <a:r>
              <a:rPr lang="en-US" sz="2100" b="1" dirty="0"/>
              <a:t>Packages:</a:t>
            </a:r>
          </a:p>
          <a:p>
            <a:pPr lvl="1"/>
            <a:r>
              <a:rPr lang="en-US" sz="2100" dirty="0"/>
              <a:t>Scikit-Learn</a:t>
            </a:r>
          </a:p>
          <a:p>
            <a:pPr lvl="1"/>
            <a:r>
              <a:rPr lang="en-US" sz="2100" dirty="0"/>
              <a:t>NumPy</a:t>
            </a:r>
          </a:p>
          <a:p>
            <a:pPr lvl="1"/>
            <a:r>
              <a:rPr lang="en-US" sz="2100" dirty="0"/>
              <a:t>Pandas</a:t>
            </a:r>
          </a:p>
          <a:p>
            <a:pPr lvl="1"/>
            <a:r>
              <a:rPr lang="en-US" sz="2100" dirty="0"/>
              <a:t>Matplotlib </a:t>
            </a:r>
          </a:p>
          <a:p>
            <a:pPr lvl="1"/>
            <a:r>
              <a:rPr lang="en-US" sz="2100" dirty="0"/>
              <a:t>Seaborn</a:t>
            </a:r>
          </a:p>
          <a:p>
            <a:pPr lvl="1"/>
            <a:r>
              <a:rPr lang="en-US" sz="2100" dirty="0"/>
              <a:t>Json</a:t>
            </a:r>
          </a:p>
          <a:p>
            <a:pPr lvl="1"/>
            <a:r>
              <a:rPr lang="en-US" sz="2100" dirty="0"/>
              <a:t>re (regular expressions)</a:t>
            </a:r>
          </a:p>
          <a:p>
            <a:pPr lvl="1"/>
            <a:r>
              <a:rPr lang="en-US" sz="2100" dirty="0"/>
              <a:t>Gensim</a:t>
            </a:r>
          </a:p>
        </p:txBody>
      </p:sp>
      <p:pic>
        <p:nvPicPr>
          <p:cNvPr id="4" name="Picture 3">
            <a:extLst>
              <a:ext uri="{FF2B5EF4-FFF2-40B4-BE49-F238E27FC236}">
                <a16:creationId xmlns:a16="http://schemas.microsoft.com/office/drawing/2014/main" id="{22C3DDCF-A923-C74F-B8BB-7E1CB5860B50}"/>
              </a:ext>
            </a:extLst>
          </p:cNvPr>
          <p:cNvPicPr>
            <a:picLocks noChangeAspect="1"/>
          </p:cNvPicPr>
          <p:nvPr/>
        </p:nvPicPr>
        <p:blipFill>
          <a:blip r:embed="rId2"/>
          <a:stretch>
            <a:fillRect/>
          </a:stretch>
        </p:blipFill>
        <p:spPr>
          <a:xfrm>
            <a:off x="1165158" y="2492692"/>
            <a:ext cx="2980081" cy="1597167"/>
          </a:xfrm>
          <a:prstGeom prst="rect">
            <a:avLst/>
          </a:prstGeom>
        </p:spPr>
      </p:pic>
      <p:pic>
        <p:nvPicPr>
          <p:cNvPr id="5" name="Picture 4">
            <a:extLst>
              <a:ext uri="{FF2B5EF4-FFF2-40B4-BE49-F238E27FC236}">
                <a16:creationId xmlns:a16="http://schemas.microsoft.com/office/drawing/2014/main" id="{2C1AA1CF-858D-2B4A-BC9C-276DEE037EF5}"/>
              </a:ext>
            </a:extLst>
          </p:cNvPr>
          <p:cNvPicPr>
            <a:picLocks noChangeAspect="1"/>
          </p:cNvPicPr>
          <p:nvPr/>
        </p:nvPicPr>
        <p:blipFill>
          <a:blip r:embed="rId3"/>
          <a:stretch>
            <a:fillRect/>
          </a:stretch>
        </p:blipFill>
        <p:spPr>
          <a:xfrm>
            <a:off x="4230115" y="2296566"/>
            <a:ext cx="1634083" cy="1634083"/>
          </a:xfrm>
          <a:prstGeom prst="rect">
            <a:avLst/>
          </a:prstGeom>
        </p:spPr>
      </p:pic>
      <p:pic>
        <p:nvPicPr>
          <p:cNvPr id="6" name="Picture 5">
            <a:extLst>
              <a:ext uri="{FF2B5EF4-FFF2-40B4-BE49-F238E27FC236}">
                <a16:creationId xmlns:a16="http://schemas.microsoft.com/office/drawing/2014/main" id="{9FE112FB-8345-5F46-9531-C2622E037704}"/>
              </a:ext>
            </a:extLst>
          </p:cNvPr>
          <p:cNvPicPr>
            <a:picLocks noChangeAspect="1"/>
          </p:cNvPicPr>
          <p:nvPr/>
        </p:nvPicPr>
        <p:blipFill>
          <a:blip r:embed="rId4"/>
          <a:stretch>
            <a:fillRect/>
          </a:stretch>
        </p:blipFill>
        <p:spPr>
          <a:xfrm>
            <a:off x="1150019" y="4320537"/>
            <a:ext cx="3010360" cy="1495713"/>
          </a:xfrm>
          <a:prstGeom prst="rect">
            <a:avLst/>
          </a:prstGeom>
        </p:spPr>
      </p:pic>
      <p:pic>
        <p:nvPicPr>
          <p:cNvPr id="9" name="Picture 8">
            <a:extLst>
              <a:ext uri="{FF2B5EF4-FFF2-40B4-BE49-F238E27FC236}">
                <a16:creationId xmlns:a16="http://schemas.microsoft.com/office/drawing/2014/main" id="{9559C3D1-0A91-8C45-9BAA-50A6E42F9040}"/>
              </a:ext>
            </a:extLst>
          </p:cNvPr>
          <p:cNvPicPr>
            <a:picLocks noChangeAspect="1"/>
          </p:cNvPicPr>
          <p:nvPr/>
        </p:nvPicPr>
        <p:blipFill rotWithShape="1">
          <a:blip r:embed="rId5"/>
          <a:srcRect l="68085" b="9666"/>
          <a:stretch/>
        </p:blipFill>
        <p:spPr>
          <a:xfrm>
            <a:off x="4432301" y="3952080"/>
            <a:ext cx="1161491" cy="1843384"/>
          </a:xfrm>
          <a:prstGeom prst="rect">
            <a:avLst/>
          </a:prstGeom>
        </p:spPr>
      </p:pic>
    </p:spTree>
    <p:extLst>
      <p:ext uri="{BB962C8B-B14F-4D97-AF65-F5344CB8AC3E}">
        <p14:creationId xmlns:p14="http://schemas.microsoft.com/office/powerpoint/2010/main" val="10626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B5365B-8333-EF47-A4BC-600CB5A626E8}"/>
              </a:ext>
            </a:extLst>
          </p:cNvPr>
          <p:cNvSpPr>
            <a:spLocks noGrp="1"/>
          </p:cNvSpPr>
          <p:nvPr>
            <p:ph type="title"/>
          </p:nvPr>
        </p:nvSpPr>
        <p:spPr>
          <a:xfrm>
            <a:off x="2880824" y="378361"/>
            <a:ext cx="6230857" cy="1230570"/>
          </a:xfrm>
        </p:spPr>
        <p:txBody>
          <a:bodyPr anchor="t">
            <a:normAutofit/>
          </a:bodyPr>
          <a:lstStyle/>
          <a:p>
            <a:pPr algn="l"/>
            <a:r>
              <a:rPr lang="en-US" dirty="0">
                <a:solidFill>
                  <a:schemeClr val="accent1"/>
                </a:solidFill>
              </a:rPr>
              <a:t>Text Preprocessing</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A0FD4090-B69A-BE43-95BA-57C550D59260}"/>
              </a:ext>
            </a:extLst>
          </p:cNvPr>
          <p:cNvSpPr>
            <a:spLocks noGrp="1"/>
          </p:cNvSpPr>
          <p:nvPr>
            <p:ph idx="1"/>
          </p:nvPr>
        </p:nvSpPr>
        <p:spPr>
          <a:xfrm>
            <a:off x="2893187" y="1608931"/>
            <a:ext cx="7273164" cy="3802762"/>
          </a:xfrm>
        </p:spPr>
        <p:txBody>
          <a:bodyPr anchor="t">
            <a:noAutofit/>
          </a:bodyPr>
          <a:lstStyle/>
          <a:p>
            <a:r>
              <a:rPr lang="en-US" sz="2100" dirty="0"/>
              <a:t>Text data is messy!</a:t>
            </a:r>
          </a:p>
          <a:p>
            <a:r>
              <a:rPr lang="en-US" sz="2100" dirty="0"/>
              <a:t>Cleaning steps:</a:t>
            </a:r>
          </a:p>
          <a:p>
            <a:pPr marL="800100" lvl="1" indent="-342900">
              <a:buFont typeface="+mj-lt"/>
              <a:buAutoNum type="arabicPeriod"/>
            </a:pPr>
            <a:r>
              <a:rPr lang="en-US" sz="2100" dirty="0"/>
              <a:t>Remove numbers and words with numbers</a:t>
            </a:r>
          </a:p>
          <a:p>
            <a:pPr marL="800100" lvl="1" indent="-342900">
              <a:buFont typeface="+mj-lt"/>
              <a:buAutoNum type="arabicPeriod"/>
            </a:pPr>
            <a:r>
              <a:rPr lang="en-US" sz="2100" dirty="0"/>
              <a:t>Remove punctuation</a:t>
            </a:r>
          </a:p>
          <a:p>
            <a:pPr marL="800100" lvl="1" indent="-342900">
              <a:buFont typeface="+mj-lt"/>
              <a:buAutoNum type="arabicPeriod"/>
            </a:pPr>
            <a:r>
              <a:rPr lang="en-US" sz="2100" dirty="0"/>
              <a:t>Make letters lowercase</a:t>
            </a:r>
          </a:p>
          <a:p>
            <a:pPr marL="800100" lvl="1" indent="-342900">
              <a:buFont typeface="+mj-lt"/>
              <a:buAutoNum type="arabicPeriod"/>
            </a:pPr>
            <a:r>
              <a:rPr lang="en-US" sz="2100" dirty="0"/>
              <a:t>Remove non-English language characters</a:t>
            </a:r>
          </a:p>
          <a:p>
            <a:pPr marL="800100" lvl="1" indent="-342900">
              <a:buFont typeface="+mj-lt"/>
              <a:buAutoNum type="arabicPeriod"/>
            </a:pPr>
            <a:r>
              <a:rPr lang="en-US" sz="2100" dirty="0"/>
              <a:t>Remove one- and two-letter words</a:t>
            </a:r>
          </a:p>
          <a:p>
            <a:pPr marL="800100" lvl="1" indent="-342900">
              <a:buFont typeface="+mj-lt"/>
              <a:buAutoNum type="arabicPeriod"/>
            </a:pPr>
            <a:r>
              <a:rPr lang="en-US" sz="2100" dirty="0"/>
              <a:t>Remove newline characters and strip whitespace</a:t>
            </a:r>
          </a:p>
          <a:p>
            <a:pPr marL="800100" lvl="1" indent="-342900">
              <a:buFont typeface="+mj-lt"/>
              <a:buAutoNum type="arabicPeriod"/>
            </a:pPr>
            <a:r>
              <a:rPr lang="en-US" sz="2100" dirty="0"/>
              <a:t>Remove “stop words” (little semantic value)</a:t>
            </a:r>
          </a:p>
          <a:p>
            <a:pPr marL="800100" lvl="1" indent="-342900">
              <a:buFont typeface="+mj-lt"/>
              <a:buAutoNum type="arabicPeriod"/>
            </a:pPr>
            <a:r>
              <a:rPr lang="en-US" sz="2100" dirty="0"/>
              <a:t>Tokenization</a:t>
            </a:r>
          </a:p>
          <a:p>
            <a:pPr marL="800100" lvl="1" indent="-342900">
              <a:buFont typeface="+mj-lt"/>
              <a:buAutoNum type="arabicPeriod"/>
            </a:pPr>
            <a:endParaRPr lang="en-US" sz="2100" dirty="0"/>
          </a:p>
        </p:txBody>
      </p:sp>
    </p:spTree>
    <p:extLst>
      <p:ext uri="{BB962C8B-B14F-4D97-AF65-F5344CB8AC3E}">
        <p14:creationId xmlns:p14="http://schemas.microsoft.com/office/powerpoint/2010/main" val="3350558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5"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2" name="TextBox 31">
            <a:extLst>
              <a:ext uri="{FF2B5EF4-FFF2-40B4-BE49-F238E27FC236}">
                <a16:creationId xmlns:a16="http://schemas.microsoft.com/office/drawing/2014/main" id="{95058FE2-855C-1044-9394-EEA7BD0F50CC}"/>
              </a:ext>
            </a:extLst>
          </p:cNvPr>
          <p:cNvSpPr txBox="1"/>
          <p:nvPr/>
        </p:nvSpPr>
        <p:spPr>
          <a:xfrm>
            <a:off x="2352701" y="1362493"/>
            <a:ext cx="9732936" cy="1938992"/>
          </a:xfrm>
          <a:prstGeom prst="rect">
            <a:avLst/>
          </a:prstGeom>
          <a:noFill/>
        </p:spPr>
        <p:txBody>
          <a:bodyPr wrap="square" rtlCol="0">
            <a:spAutoFit/>
          </a:bodyPr>
          <a:lstStyle/>
          <a:p>
            <a:r>
              <a:rPr lang="en-US" sz="2400" dirty="0">
                <a:highlight>
                  <a:srgbClr val="FFFF00"/>
                </a:highlight>
              </a:rPr>
              <a:t>CNBC\'s</a:t>
            </a:r>
            <a:r>
              <a:rPr lang="en-US" sz="2400" dirty="0"/>
              <a:t> Jim Cramer welcomed </a:t>
            </a:r>
            <a:r>
              <a:rPr lang="en-US" sz="2400" dirty="0">
                <a:highlight>
                  <a:srgbClr val="FFFF00"/>
                </a:highlight>
              </a:rPr>
              <a:t>Dropbox\'s</a:t>
            </a:r>
            <a:r>
              <a:rPr lang="en-US" sz="2400" dirty="0"/>
              <a:t> successful initial public offering </a:t>
            </a:r>
            <a:r>
              <a:rPr lang="en-US" sz="2400" dirty="0">
                <a:highlight>
                  <a:srgbClr val="FFFF00"/>
                </a:highlight>
              </a:rPr>
              <a:t>on</a:t>
            </a:r>
            <a:r>
              <a:rPr lang="en-US" sz="2400" dirty="0"/>
              <a:t> Friday </a:t>
            </a:r>
            <a:r>
              <a:rPr lang="en-US" sz="2400" dirty="0">
                <a:highlight>
                  <a:srgbClr val="FFFF00"/>
                </a:highlight>
              </a:rPr>
              <a:t>as</a:t>
            </a:r>
            <a:r>
              <a:rPr lang="en-US" sz="2400" dirty="0"/>
              <a:t> </a:t>
            </a:r>
            <a:r>
              <a:rPr lang="en-US" sz="2400" dirty="0">
                <a:highlight>
                  <a:srgbClr val="FFFF00"/>
                </a:highlight>
              </a:rPr>
              <a:t>a</a:t>
            </a:r>
            <a:r>
              <a:rPr lang="en-US" sz="2400" dirty="0"/>
              <a:t> reminder that even </a:t>
            </a:r>
            <a:r>
              <a:rPr lang="en-US" sz="2400" dirty="0">
                <a:highlight>
                  <a:srgbClr val="FFFF00"/>
                </a:highlight>
              </a:rPr>
              <a:t>in</a:t>
            </a:r>
            <a:r>
              <a:rPr lang="en-US" sz="2400" dirty="0"/>
              <a:t> </a:t>
            </a:r>
            <a:r>
              <a:rPr lang="en-US" sz="2400" dirty="0">
                <a:highlight>
                  <a:srgbClr val="FFFF00"/>
                </a:highlight>
              </a:rPr>
              <a:t>a</a:t>
            </a:r>
            <a:r>
              <a:rPr lang="en-US" sz="2400" dirty="0"/>
              <a:t> </a:t>
            </a:r>
            <a:r>
              <a:rPr lang="en-US" sz="2400" dirty="0">
                <a:highlight>
                  <a:srgbClr val="FFFF00"/>
                </a:highlight>
              </a:rPr>
              <a:t>sell-off,</a:t>
            </a:r>
            <a:r>
              <a:rPr lang="en-US" sz="2400" dirty="0"/>
              <a:t> good things can still happen</a:t>
            </a:r>
            <a:r>
              <a:rPr lang="en-US" sz="2400" dirty="0">
                <a:highlight>
                  <a:srgbClr val="FFFF00"/>
                </a:highlight>
              </a:rPr>
              <a:t>.\n\</a:t>
            </a:r>
            <a:r>
              <a:rPr lang="en-US" sz="2400" dirty="0" err="1">
                <a:highlight>
                  <a:srgbClr val="FFFF00"/>
                </a:highlight>
              </a:rPr>
              <a:t>nShares</a:t>
            </a:r>
            <a:r>
              <a:rPr lang="en-US" sz="2400" dirty="0"/>
              <a:t> </a:t>
            </a:r>
            <a:r>
              <a:rPr lang="en-US" sz="2400" dirty="0">
                <a:highlight>
                  <a:srgbClr val="FFFF00"/>
                </a:highlight>
              </a:rPr>
              <a:t>of</a:t>
            </a:r>
            <a:r>
              <a:rPr lang="en-US" sz="2400" dirty="0"/>
              <a:t> </a:t>
            </a:r>
            <a:r>
              <a:rPr lang="en-US" sz="2400" dirty="0">
                <a:highlight>
                  <a:srgbClr val="FFFF00"/>
                </a:highlight>
              </a:rPr>
              <a:t>the</a:t>
            </a:r>
            <a:r>
              <a:rPr lang="en-US" sz="2400" dirty="0"/>
              <a:t> </a:t>
            </a:r>
            <a:r>
              <a:rPr lang="en-US" sz="2400" dirty="0">
                <a:highlight>
                  <a:srgbClr val="FFFF00"/>
                </a:highlight>
              </a:rPr>
              <a:t>cloud-based</a:t>
            </a:r>
            <a:r>
              <a:rPr lang="en-US" sz="2400" dirty="0"/>
              <a:t> data storage company closed </a:t>
            </a:r>
            <a:r>
              <a:rPr lang="en-US" sz="2400" dirty="0">
                <a:highlight>
                  <a:srgbClr val="FFFF00"/>
                </a:highlight>
              </a:rPr>
              <a:t>up</a:t>
            </a:r>
            <a:r>
              <a:rPr lang="en-US" sz="2400" dirty="0"/>
              <a:t> over </a:t>
            </a:r>
            <a:r>
              <a:rPr lang="en-US" sz="2400" dirty="0">
                <a:highlight>
                  <a:srgbClr val="FFFF00"/>
                </a:highlight>
              </a:rPr>
              <a:t>35</a:t>
            </a:r>
            <a:r>
              <a:rPr lang="en-US" sz="2400" dirty="0"/>
              <a:t> percent after its first day </a:t>
            </a:r>
            <a:r>
              <a:rPr lang="en-US" sz="2400" dirty="0">
                <a:highlight>
                  <a:srgbClr val="FFFF00"/>
                </a:highlight>
              </a:rPr>
              <a:t>of</a:t>
            </a:r>
            <a:r>
              <a:rPr lang="en-US" sz="2400" dirty="0"/>
              <a:t> trading</a:t>
            </a:r>
            <a:r>
              <a:rPr lang="en-US" sz="2400" dirty="0">
                <a:highlight>
                  <a:srgbClr val="FFFF00"/>
                </a:highlight>
              </a:rPr>
              <a:t>,</a:t>
            </a:r>
            <a:r>
              <a:rPr lang="en-US" sz="2400" dirty="0"/>
              <a:t> </a:t>
            </a:r>
            <a:r>
              <a:rPr lang="en-US" sz="2400" dirty="0">
                <a:highlight>
                  <a:srgbClr val="FFFF00"/>
                </a:highlight>
              </a:rPr>
              <a:t>at</a:t>
            </a:r>
            <a:r>
              <a:rPr lang="en-US" sz="2400" dirty="0"/>
              <a:t> </a:t>
            </a:r>
            <a:r>
              <a:rPr lang="en-US" sz="2400" dirty="0">
                <a:highlight>
                  <a:srgbClr val="FFFF00"/>
                </a:highlight>
              </a:rPr>
              <a:t>$28.48</a:t>
            </a:r>
            <a:r>
              <a:rPr lang="en-US" sz="2400" dirty="0"/>
              <a:t> </a:t>
            </a:r>
            <a:r>
              <a:rPr lang="en-US" sz="2400" dirty="0">
                <a:highlight>
                  <a:srgbClr val="FFFF00"/>
                </a:highlight>
              </a:rPr>
              <a:t>a</a:t>
            </a:r>
            <a:r>
              <a:rPr lang="en-US" sz="2400" dirty="0"/>
              <a:t> share</a:t>
            </a:r>
            <a:r>
              <a:rPr lang="en-US" sz="2400" dirty="0">
                <a:highlight>
                  <a:srgbClr val="FFFF00"/>
                </a:highlight>
              </a:rPr>
              <a:t>,</a:t>
            </a:r>
            <a:r>
              <a:rPr lang="en-US" sz="2400" dirty="0"/>
              <a:t> well above </a:t>
            </a:r>
            <a:r>
              <a:rPr lang="en-US" sz="2400" dirty="0">
                <a:highlight>
                  <a:srgbClr val="FFFF00"/>
                </a:highlight>
              </a:rPr>
              <a:t>the</a:t>
            </a:r>
            <a:r>
              <a:rPr lang="en-US" sz="2400" dirty="0"/>
              <a:t> </a:t>
            </a:r>
            <a:r>
              <a:rPr lang="en-US" sz="2400" dirty="0">
                <a:highlight>
                  <a:srgbClr val="FFFF00"/>
                </a:highlight>
              </a:rPr>
              <a:t>company\'s</a:t>
            </a:r>
            <a:r>
              <a:rPr lang="en-US" sz="2400" dirty="0"/>
              <a:t> stated price </a:t>
            </a:r>
            <a:r>
              <a:rPr lang="en-US" sz="2400" dirty="0">
                <a:highlight>
                  <a:srgbClr val="FFFF00"/>
                </a:highlight>
              </a:rPr>
              <a:t>of</a:t>
            </a:r>
            <a:r>
              <a:rPr lang="en-US" sz="2400" dirty="0"/>
              <a:t> </a:t>
            </a:r>
            <a:r>
              <a:rPr lang="en-US" sz="2400" dirty="0">
                <a:highlight>
                  <a:srgbClr val="FFFF00"/>
                </a:highlight>
              </a:rPr>
              <a:t>$21.</a:t>
            </a:r>
          </a:p>
        </p:txBody>
      </p:sp>
      <p:sp>
        <p:nvSpPr>
          <p:cNvPr id="34" name="TextBox 33">
            <a:extLst>
              <a:ext uri="{FF2B5EF4-FFF2-40B4-BE49-F238E27FC236}">
                <a16:creationId xmlns:a16="http://schemas.microsoft.com/office/drawing/2014/main" id="{A9FD4DC1-E17B-1D4A-B4B3-098FC4EEF653}"/>
              </a:ext>
            </a:extLst>
          </p:cNvPr>
          <p:cNvSpPr txBox="1"/>
          <p:nvPr/>
        </p:nvSpPr>
        <p:spPr>
          <a:xfrm>
            <a:off x="2352701" y="4452701"/>
            <a:ext cx="9732936" cy="1938992"/>
          </a:xfrm>
          <a:prstGeom prst="rect">
            <a:avLst/>
          </a:prstGeom>
          <a:noFill/>
        </p:spPr>
        <p:txBody>
          <a:bodyPr wrap="square" rtlCol="0">
            <a:spAutoFit/>
          </a:bodyPr>
          <a:lstStyle/>
          <a:p>
            <a:r>
              <a:rPr lang="en-US" sz="2400" dirty="0"/>
              <a:t>cnbc jim cramer welcomed dropbox successful initial public offering friday reminder that even sell off good things can still happen shares the cloud based data storage company closed over percent after its first day trading share well above the company stated price</a:t>
            </a:r>
          </a:p>
        </p:txBody>
      </p:sp>
      <p:sp>
        <p:nvSpPr>
          <p:cNvPr id="36" name="TextBox 35">
            <a:extLst>
              <a:ext uri="{FF2B5EF4-FFF2-40B4-BE49-F238E27FC236}">
                <a16:creationId xmlns:a16="http://schemas.microsoft.com/office/drawing/2014/main" id="{B1BDB721-969F-1B42-92D2-96D02F1AA1F2}"/>
              </a:ext>
            </a:extLst>
          </p:cNvPr>
          <p:cNvSpPr txBox="1"/>
          <p:nvPr/>
        </p:nvSpPr>
        <p:spPr>
          <a:xfrm>
            <a:off x="2352701" y="525275"/>
            <a:ext cx="2929180" cy="523220"/>
          </a:xfrm>
          <a:prstGeom prst="rect">
            <a:avLst/>
          </a:prstGeom>
          <a:noFill/>
        </p:spPr>
        <p:txBody>
          <a:bodyPr wrap="square" rtlCol="0">
            <a:spAutoFit/>
          </a:bodyPr>
          <a:lstStyle/>
          <a:p>
            <a:r>
              <a:rPr lang="en-US" sz="2800" b="1" dirty="0"/>
              <a:t>Raw Text:</a:t>
            </a:r>
          </a:p>
        </p:txBody>
      </p:sp>
      <p:sp>
        <p:nvSpPr>
          <p:cNvPr id="37" name="TextBox 36">
            <a:extLst>
              <a:ext uri="{FF2B5EF4-FFF2-40B4-BE49-F238E27FC236}">
                <a16:creationId xmlns:a16="http://schemas.microsoft.com/office/drawing/2014/main" id="{3D09D9BF-F439-5A4F-99BA-DD9DF66F8DCB}"/>
              </a:ext>
            </a:extLst>
          </p:cNvPr>
          <p:cNvSpPr txBox="1"/>
          <p:nvPr/>
        </p:nvSpPr>
        <p:spPr>
          <a:xfrm>
            <a:off x="2352701" y="3615483"/>
            <a:ext cx="2929180" cy="523220"/>
          </a:xfrm>
          <a:prstGeom prst="rect">
            <a:avLst/>
          </a:prstGeom>
          <a:noFill/>
        </p:spPr>
        <p:txBody>
          <a:bodyPr wrap="square" rtlCol="0">
            <a:spAutoFit/>
          </a:bodyPr>
          <a:lstStyle/>
          <a:p>
            <a:r>
              <a:rPr lang="en-US" sz="2800" b="1" dirty="0"/>
              <a:t>Clean Text:</a:t>
            </a:r>
          </a:p>
        </p:txBody>
      </p:sp>
    </p:spTree>
    <p:extLst>
      <p:ext uri="{BB962C8B-B14F-4D97-AF65-F5344CB8AC3E}">
        <p14:creationId xmlns:p14="http://schemas.microsoft.com/office/powerpoint/2010/main" val="253934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2"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2" name="Group 61">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63" name="Rectangle 62">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Isosceles Triangle 63">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64">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67" name="Rectangle 66">
            <a:extLst>
              <a:ext uri="{FF2B5EF4-FFF2-40B4-BE49-F238E27FC236}">
                <a16:creationId xmlns:a16="http://schemas.microsoft.com/office/drawing/2014/main" id="{FD8F1113-2E3C-46E3-B54F-B7F421EEF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465DDECC-A11E-434E-87B2-8997CD3832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0" name="Freeform 5">
              <a:extLst>
                <a:ext uri="{FF2B5EF4-FFF2-40B4-BE49-F238E27FC236}">
                  <a16:creationId xmlns:a16="http://schemas.microsoft.com/office/drawing/2014/main" id="{B54A4D14-513F-4121-92D3-5CCB468962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6">
              <a:extLst>
                <a:ext uri="{FF2B5EF4-FFF2-40B4-BE49-F238E27FC236}">
                  <a16:creationId xmlns:a16="http://schemas.microsoft.com/office/drawing/2014/main" id="{6C3411F1-AD17-499D-AFEF-2F300F6DF0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7">
              <a:extLst>
                <a:ext uri="{FF2B5EF4-FFF2-40B4-BE49-F238E27FC236}">
                  <a16:creationId xmlns:a16="http://schemas.microsoft.com/office/drawing/2014/main" id="{60BF2CBE-B1E9-4C42-89DC-C35E4E651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8">
              <a:extLst>
                <a:ext uri="{FF2B5EF4-FFF2-40B4-BE49-F238E27FC236}">
                  <a16:creationId xmlns:a16="http://schemas.microsoft.com/office/drawing/2014/main" id="{72C95A87-DCDB-41C4-B774-744B3ECBE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9">
              <a:extLst>
                <a:ext uri="{FF2B5EF4-FFF2-40B4-BE49-F238E27FC236}">
                  <a16:creationId xmlns:a16="http://schemas.microsoft.com/office/drawing/2014/main" id="{BCB97515-32FF-43A6-A51C-B140193AB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0">
              <a:extLst>
                <a:ext uri="{FF2B5EF4-FFF2-40B4-BE49-F238E27FC236}">
                  <a16:creationId xmlns:a16="http://schemas.microsoft.com/office/drawing/2014/main" id="{9C6379D3-7045-4B76-9409-6D23D753D0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1">
              <a:extLst>
                <a:ext uri="{FF2B5EF4-FFF2-40B4-BE49-F238E27FC236}">
                  <a16:creationId xmlns:a16="http://schemas.microsoft.com/office/drawing/2014/main" id="{7C324CDD-B30F-47DD-8627-E2171D5E83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2">
              <a:extLst>
                <a:ext uri="{FF2B5EF4-FFF2-40B4-BE49-F238E27FC236}">
                  <a16:creationId xmlns:a16="http://schemas.microsoft.com/office/drawing/2014/main" id="{61B1C1DE-4201-4989-BE65-41ADC2472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13">
              <a:extLst>
                <a:ext uri="{FF2B5EF4-FFF2-40B4-BE49-F238E27FC236}">
                  <a16:creationId xmlns:a16="http://schemas.microsoft.com/office/drawing/2014/main" id="{0A9092BE-A36C-4833-8E71-2850F4AF7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4">
              <a:extLst>
                <a:ext uri="{FF2B5EF4-FFF2-40B4-BE49-F238E27FC236}">
                  <a16:creationId xmlns:a16="http://schemas.microsoft.com/office/drawing/2014/main" id="{806398CC-D327-4E06-838C-31119BD56F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5">
              <a:extLst>
                <a:ext uri="{FF2B5EF4-FFF2-40B4-BE49-F238E27FC236}">
                  <a16:creationId xmlns:a16="http://schemas.microsoft.com/office/drawing/2014/main" id="{1E3F0C5B-76A9-4A8F-A1CB-35C0DE83A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70A741CC-E736-448A-A94E-5C8BB9711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7">
              <a:extLst>
                <a:ext uri="{FF2B5EF4-FFF2-40B4-BE49-F238E27FC236}">
                  <a16:creationId xmlns:a16="http://schemas.microsoft.com/office/drawing/2014/main" id="{202722D1-549B-407E-BF75-2A1E8DB5BA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8">
              <a:extLst>
                <a:ext uri="{FF2B5EF4-FFF2-40B4-BE49-F238E27FC236}">
                  <a16:creationId xmlns:a16="http://schemas.microsoft.com/office/drawing/2014/main" id="{5CA8D742-18BD-41B5-9C00-FCFFAED257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9">
              <a:extLst>
                <a:ext uri="{FF2B5EF4-FFF2-40B4-BE49-F238E27FC236}">
                  <a16:creationId xmlns:a16="http://schemas.microsoft.com/office/drawing/2014/main" id="{8BF81081-4C33-488E-A37E-B95567D0BF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20">
              <a:extLst>
                <a:ext uri="{FF2B5EF4-FFF2-40B4-BE49-F238E27FC236}">
                  <a16:creationId xmlns:a16="http://schemas.microsoft.com/office/drawing/2014/main" id="{462F0DE0-CEBA-420B-8032-FB60893B8E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21">
              <a:extLst>
                <a:ext uri="{FF2B5EF4-FFF2-40B4-BE49-F238E27FC236}">
                  <a16:creationId xmlns:a16="http://schemas.microsoft.com/office/drawing/2014/main" id="{79C8D19E-E3D6-45A6-BCA2-5918A37D7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2">
              <a:extLst>
                <a:ext uri="{FF2B5EF4-FFF2-40B4-BE49-F238E27FC236}">
                  <a16:creationId xmlns:a16="http://schemas.microsoft.com/office/drawing/2014/main" id="{43280283-E04A-43CA-BFA1-F285486A2F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3">
              <a:extLst>
                <a:ext uri="{FF2B5EF4-FFF2-40B4-BE49-F238E27FC236}">
                  <a16:creationId xmlns:a16="http://schemas.microsoft.com/office/drawing/2014/main" id="{38328CB6-0FC5-4AEA-BC7E-489267CB6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3F35B0E-C0D1-7E4F-82D0-94F848C79165}"/>
              </a:ext>
            </a:extLst>
          </p:cNvPr>
          <p:cNvSpPr>
            <a:spLocks noGrp="1"/>
          </p:cNvSpPr>
          <p:nvPr>
            <p:ph type="title"/>
          </p:nvPr>
        </p:nvSpPr>
        <p:spPr>
          <a:xfrm>
            <a:off x="2051146" y="5295897"/>
            <a:ext cx="8081960" cy="943954"/>
          </a:xfrm>
        </p:spPr>
        <p:txBody>
          <a:bodyPr vert="horz" lIns="228600" tIns="228600" rIns="228600" bIns="0" rtlCol="0" anchor="b">
            <a:normAutofit/>
          </a:bodyPr>
          <a:lstStyle/>
          <a:p>
            <a:pPr>
              <a:lnSpc>
                <a:spcPct val="80000"/>
              </a:lnSpc>
            </a:pPr>
            <a:r>
              <a:rPr lang="en-US" dirty="0">
                <a:solidFill>
                  <a:schemeClr val="accent1"/>
                </a:solidFill>
              </a:rPr>
              <a:t>The Bag of Words Approach</a:t>
            </a:r>
          </a:p>
        </p:txBody>
      </p:sp>
      <p:sp>
        <p:nvSpPr>
          <p:cNvPr id="90" name="Isosceles Triangle 39">
            <a:extLst>
              <a:ext uri="{FF2B5EF4-FFF2-40B4-BE49-F238E27FC236}">
                <a16:creationId xmlns:a16="http://schemas.microsoft.com/office/drawing/2014/main" id="{4F37E7FB-7372-47E3-914E-7CF7E94B1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4386808"/>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6E168E2-3256-43A5-9298-9E5A6AE8F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2847" y="954593"/>
            <a:ext cx="6086306" cy="3432215"/>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422EE4E-C57A-284A-B789-0DAF57C5A35C}"/>
              </a:ext>
            </a:extLst>
          </p:cNvPr>
          <p:cNvPicPr>
            <a:picLocks noChangeAspect="1"/>
          </p:cNvPicPr>
          <p:nvPr/>
        </p:nvPicPr>
        <p:blipFill rotWithShape="1">
          <a:blip r:embed="rId2"/>
          <a:srcRect l="-7719" t="-1880" r="-105" b="1880"/>
          <a:stretch/>
        </p:blipFill>
        <p:spPr>
          <a:xfrm>
            <a:off x="519091" y="729089"/>
            <a:ext cx="10812217" cy="3985989"/>
          </a:xfrm>
          <a:prstGeom prst="rect">
            <a:avLst/>
          </a:prstGeom>
          <a:ln w="12700">
            <a:noFill/>
          </a:ln>
        </p:spPr>
      </p:pic>
    </p:spTree>
    <p:extLst>
      <p:ext uri="{BB962C8B-B14F-4D97-AF65-F5344CB8AC3E}">
        <p14:creationId xmlns:p14="http://schemas.microsoft.com/office/powerpoint/2010/main" val="278471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3" name="Rectangle 32">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Isosceles Triangle 33">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34">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7" name="Rectangle 36">
            <a:extLst>
              <a:ext uri="{FF2B5EF4-FFF2-40B4-BE49-F238E27FC236}">
                <a16:creationId xmlns:a16="http://schemas.microsoft.com/office/drawing/2014/main" id="{970A98CA-71CF-41CD-937B-850795886A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6F326EE7-A508-4EF7-AFBF-63D7A596E9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id="{E5D2B1BD-1F12-4523-A9CC-D3186D5426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741741D2-ED67-4813-83F3-5EB418BB69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FF2A87CA-AEEF-44CB-AE35-AA98FE9B44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651423C2-A694-4809-8972-E7C432E60E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B49B31D5-A22A-4C8A-8516-3DEEFAF469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177DF76B-4383-4F06-8125-43E9162D2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1F488673-3613-4D34-BF97-A4B6ADA63C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26877494-71D4-4879-8E63-55A8239AB4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8DC06A40-DE2B-41AF-A528-2E900DD560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768B663C-FBC1-4556-9328-EAF4995DC2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2BD7EBB2-5F33-4651-9A8D-22BB0EFEC6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515B1D80-2CCA-480A-9E73-5AE4D385DC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7">
              <a:extLst>
                <a:ext uri="{FF2B5EF4-FFF2-40B4-BE49-F238E27FC236}">
                  <a16:creationId xmlns:a16="http://schemas.microsoft.com/office/drawing/2014/main" id="{FDBE8DEF-819D-4AA7-8815-52EB22ACF0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8">
              <a:extLst>
                <a:ext uri="{FF2B5EF4-FFF2-40B4-BE49-F238E27FC236}">
                  <a16:creationId xmlns:a16="http://schemas.microsoft.com/office/drawing/2014/main" id="{AE90681D-42FE-4C0F-80CA-EA05785E0B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9">
              <a:extLst>
                <a:ext uri="{FF2B5EF4-FFF2-40B4-BE49-F238E27FC236}">
                  <a16:creationId xmlns:a16="http://schemas.microsoft.com/office/drawing/2014/main" id="{FA86AD07-319B-411F-AC45-AA52F8D3C3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C859D20C-F34C-48EB-BE36-9CEE77C2C0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1">
              <a:extLst>
                <a:ext uri="{FF2B5EF4-FFF2-40B4-BE49-F238E27FC236}">
                  <a16:creationId xmlns:a16="http://schemas.microsoft.com/office/drawing/2014/main" id="{E65C4ECC-A417-4C0C-B0DA-45536454BA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2">
              <a:extLst>
                <a:ext uri="{FF2B5EF4-FFF2-40B4-BE49-F238E27FC236}">
                  <a16:creationId xmlns:a16="http://schemas.microsoft.com/office/drawing/2014/main" id="{CC6F4AC2-FAA9-45AD-A4BC-8237BCE702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3">
              <a:extLst>
                <a:ext uri="{FF2B5EF4-FFF2-40B4-BE49-F238E27FC236}">
                  <a16:creationId xmlns:a16="http://schemas.microsoft.com/office/drawing/2014/main" id="{4A9DE6F0-4620-4084-B281-FE044DB2C8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0" name="Rectangle 59">
            <a:extLst>
              <a:ext uri="{FF2B5EF4-FFF2-40B4-BE49-F238E27FC236}">
                <a16:creationId xmlns:a16="http://schemas.microsoft.com/office/drawing/2014/main" id="{57FEE73E-FB69-4E9E-BF08-78CA188625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9" y="0"/>
            <a:ext cx="12191695" cy="419792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picture containing table&#10;&#10;Description automatically generated">
            <a:extLst>
              <a:ext uri="{FF2B5EF4-FFF2-40B4-BE49-F238E27FC236}">
                <a16:creationId xmlns:a16="http://schemas.microsoft.com/office/drawing/2014/main" id="{41867A33-1C91-3B41-861A-C7914E029462}"/>
              </a:ext>
            </a:extLst>
          </p:cNvPr>
          <p:cNvPicPr>
            <a:picLocks noGrp="1" noChangeAspect="1"/>
          </p:cNvPicPr>
          <p:nvPr>
            <p:ph sz="half" idx="1"/>
          </p:nvPr>
        </p:nvPicPr>
        <p:blipFill>
          <a:blip r:embed="rId2"/>
          <a:stretch>
            <a:fillRect/>
          </a:stretch>
        </p:blipFill>
        <p:spPr>
          <a:xfrm>
            <a:off x="80960" y="308996"/>
            <a:ext cx="6105298" cy="3113702"/>
          </a:xfrm>
          <a:prstGeom prst="rect">
            <a:avLst/>
          </a:prstGeom>
          <a:ln w="12700">
            <a:noFill/>
          </a:ln>
        </p:spPr>
      </p:pic>
      <p:pic>
        <p:nvPicPr>
          <p:cNvPr id="6" name="Content Placeholder 5" descr="A screen shot of a social media post&#10;&#10;Description automatically generated">
            <a:extLst>
              <a:ext uri="{FF2B5EF4-FFF2-40B4-BE49-F238E27FC236}">
                <a16:creationId xmlns:a16="http://schemas.microsoft.com/office/drawing/2014/main" id="{2E30E9A3-A15B-7144-BB80-7BFBDD633094}"/>
              </a:ext>
            </a:extLst>
          </p:cNvPr>
          <p:cNvPicPr>
            <a:picLocks noGrp="1" noChangeAspect="1"/>
          </p:cNvPicPr>
          <p:nvPr>
            <p:ph sz="half" idx="2"/>
          </p:nvPr>
        </p:nvPicPr>
        <p:blipFill>
          <a:blip r:embed="rId3"/>
          <a:stretch>
            <a:fillRect/>
          </a:stretch>
        </p:blipFill>
        <p:spPr>
          <a:xfrm>
            <a:off x="6012500" y="307180"/>
            <a:ext cx="6105298" cy="3113702"/>
          </a:xfrm>
          <a:prstGeom prst="rect">
            <a:avLst/>
          </a:prstGeom>
          <a:ln w="12700">
            <a:noFill/>
          </a:ln>
        </p:spPr>
      </p:pic>
      <p:grpSp>
        <p:nvGrpSpPr>
          <p:cNvPr id="62" name="Group 61">
            <a:extLst>
              <a:ext uri="{FF2B5EF4-FFF2-40B4-BE49-F238E27FC236}">
                <a16:creationId xmlns:a16="http://schemas.microsoft.com/office/drawing/2014/main" id="{9D45FA45-1472-4C71-BA56-6BFB628AD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4206292"/>
            <a:ext cx="12192755" cy="1771275"/>
            <a:chOff x="1" y="3893141"/>
            <a:chExt cx="12192755" cy="1771275"/>
          </a:xfrm>
        </p:grpSpPr>
        <p:sp>
          <p:nvSpPr>
            <p:cNvPr id="63" name="Isosceles Triangle 39">
              <a:extLst>
                <a:ext uri="{FF2B5EF4-FFF2-40B4-BE49-F238E27FC236}">
                  <a16:creationId xmlns:a16="http://schemas.microsoft.com/office/drawing/2014/main" id="{72B03240-6F06-45A1-9634-C4D45839D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3366D9C-D995-48FE-B2BD-ECE2EE2A4C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3893141"/>
              <a:ext cx="12192755" cy="1420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1665D8E-5456-7344-8501-B23AAE189045}"/>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en-US" sz="3700" dirty="0"/>
              <a:t>What Words Does Spam Tend to Use?</a:t>
            </a:r>
          </a:p>
        </p:txBody>
      </p:sp>
      <p:sp>
        <p:nvSpPr>
          <p:cNvPr id="7" name="TextBox 6">
            <a:extLst>
              <a:ext uri="{FF2B5EF4-FFF2-40B4-BE49-F238E27FC236}">
                <a16:creationId xmlns:a16="http://schemas.microsoft.com/office/drawing/2014/main" id="{2DC95512-301E-CA42-B0BD-9E2EBB7570D9}"/>
              </a:ext>
            </a:extLst>
          </p:cNvPr>
          <p:cNvSpPr txBox="1"/>
          <p:nvPr/>
        </p:nvSpPr>
        <p:spPr>
          <a:xfrm>
            <a:off x="1020388" y="3293991"/>
            <a:ext cx="4121568" cy="707886"/>
          </a:xfrm>
          <a:prstGeom prst="rect">
            <a:avLst/>
          </a:prstGeom>
          <a:noFill/>
        </p:spPr>
        <p:txBody>
          <a:bodyPr wrap="square" rtlCol="0">
            <a:spAutoFit/>
          </a:bodyPr>
          <a:lstStyle/>
          <a:p>
            <a:pPr algn="ctr"/>
            <a:r>
              <a:rPr lang="en-US" sz="4000" b="1" dirty="0"/>
              <a:t>Spam</a:t>
            </a:r>
          </a:p>
        </p:txBody>
      </p:sp>
      <p:sp>
        <p:nvSpPr>
          <p:cNvPr id="59" name="TextBox 58">
            <a:extLst>
              <a:ext uri="{FF2B5EF4-FFF2-40B4-BE49-F238E27FC236}">
                <a16:creationId xmlns:a16="http://schemas.microsoft.com/office/drawing/2014/main" id="{4FFF62C4-B022-B54F-8F2A-041782F2EF04}"/>
              </a:ext>
            </a:extLst>
          </p:cNvPr>
          <p:cNvSpPr txBox="1"/>
          <p:nvPr/>
        </p:nvSpPr>
        <p:spPr>
          <a:xfrm>
            <a:off x="7307371" y="3369779"/>
            <a:ext cx="4121568" cy="707886"/>
          </a:xfrm>
          <a:prstGeom prst="rect">
            <a:avLst/>
          </a:prstGeom>
          <a:noFill/>
        </p:spPr>
        <p:txBody>
          <a:bodyPr wrap="square" rtlCol="0">
            <a:spAutoFit/>
          </a:bodyPr>
          <a:lstStyle/>
          <a:p>
            <a:pPr algn="ctr"/>
            <a:r>
              <a:rPr lang="en-US" sz="4000" b="1" dirty="0"/>
              <a:t>Valid</a:t>
            </a:r>
          </a:p>
        </p:txBody>
      </p:sp>
    </p:spTree>
    <p:extLst>
      <p:ext uri="{BB962C8B-B14F-4D97-AF65-F5344CB8AC3E}">
        <p14:creationId xmlns:p14="http://schemas.microsoft.com/office/powerpoint/2010/main" val="2095800776"/>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otalTime>11</TotalTime>
  <Words>1283</Words>
  <Application>Microsoft Macintosh PowerPoint</Application>
  <PresentationFormat>Widescreen</PresentationFormat>
  <Paragraphs>133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 Light</vt:lpstr>
      <vt:lpstr>Rockwell</vt:lpstr>
      <vt:lpstr>Wingdings</vt:lpstr>
      <vt:lpstr>Atlas</vt:lpstr>
      <vt:lpstr>Identifying Spam using Natural Language Processing and Machine Learning</vt:lpstr>
      <vt:lpstr>The Problem</vt:lpstr>
      <vt:lpstr>The Data</vt:lpstr>
      <vt:lpstr>PowerPoint Presentation</vt:lpstr>
      <vt:lpstr>The Tools</vt:lpstr>
      <vt:lpstr>Text Preprocessing</vt:lpstr>
      <vt:lpstr>PowerPoint Presentation</vt:lpstr>
      <vt:lpstr>The Bag of Words Approach</vt:lpstr>
      <vt:lpstr>What Words Does Spam Tend to Use?</vt:lpstr>
      <vt:lpstr>Class Imbalance</vt:lpstr>
      <vt:lpstr>Principal Components Analysis (PCA)</vt:lpstr>
      <vt:lpstr>Principal Components Analysis Reveals Important Words</vt:lpstr>
      <vt:lpstr>Cluster Analysis</vt:lpstr>
      <vt:lpstr>Logistic Regression</vt:lpstr>
      <vt:lpstr>Hypothesis: Spam articles will have more exclamation points (!) than valid articles</vt:lpstr>
      <vt:lpstr>Logistic Regression Model of Exclamation Point Count</vt:lpstr>
      <vt:lpstr>Logistic Regression Model of Exclamation Point Count</vt:lpstr>
      <vt:lpstr>Hypothesis: Spam articles will have more embedded URLs than valid articles</vt:lpstr>
      <vt:lpstr>Logistic Regression Model of Exclamation Point Count</vt:lpstr>
      <vt:lpstr>Logistic Regression Model of Exclamation Point Count</vt:lpstr>
      <vt:lpstr>Logistic Regression Model with All Features</vt:lpstr>
      <vt:lpstr>PowerPoint Presentation</vt:lpstr>
      <vt:lpstr>Naïve Bayes</vt:lpstr>
      <vt:lpstr>Naïve Bayes Model with 80-20 Train-Test Split</vt:lpstr>
      <vt:lpstr>Naïve Bayes Model with 80-20 Train-Test Split</vt:lpstr>
      <vt:lpstr>PowerPoint Presentation</vt:lpstr>
      <vt:lpstr>Naïve Bayes Model with 50-50 Train-Test Split</vt:lpstr>
      <vt:lpstr>Random Forest</vt:lpstr>
      <vt:lpstr>Random Forest Model</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Spam using Natural Language Processing and Machine Learning</dc:title>
  <dc:creator>Ilhardt, Peter Donald</dc:creator>
  <cp:lastModifiedBy>Ilhardt, Peter Donald</cp:lastModifiedBy>
  <cp:revision>3</cp:revision>
  <dcterms:created xsi:type="dcterms:W3CDTF">2019-10-23T08:43:06Z</dcterms:created>
  <dcterms:modified xsi:type="dcterms:W3CDTF">2019-10-23T08:54:49Z</dcterms:modified>
</cp:coreProperties>
</file>